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256" r:id="rId2"/>
    <p:sldId id="307" r:id="rId3"/>
    <p:sldId id="273" r:id="rId4"/>
    <p:sldId id="267" r:id="rId5"/>
    <p:sldId id="274" r:id="rId6"/>
    <p:sldId id="317" r:id="rId7"/>
    <p:sldId id="275" r:id="rId8"/>
    <p:sldId id="277" r:id="rId9"/>
    <p:sldId id="302" r:id="rId10"/>
    <p:sldId id="298" r:id="rId11"/>
    <p:sldId id="264" r:id="rId12"/>
    <p:sldId id="299" r:id="rId13"/>
    <p:sldId id="293" r:id="rId14"/>
    <p:sldId id="284" r:id="rId15"/>
    <p:sldId id="289" r:id="rId16"/>
    <p:sldId id="279" r:id="rId17"/>
    <p:sldId id="288" r:id="rId18"/>
    <p:sldId id="301" r:id="rId19"/>
    <p:sldId id="313" r:id="rId20"/>
    <p:sldId id="257" r:id="rId21"/>
    <p:sldId id="258" r:id="rId22"/>
    <p:sldId id="282" r:id="rId23"/>
    <p:sldId id="314" r:id="rId24"/>
    <p:sldId id="263" r:id="rId25"/>
    <p:sldId id="292" r:id="rId26"/>
    <p:sldId id="300" r:id="rId27"/>
    <p:sldId id="312" r:id="rId28"/>
    <p:sldId id="269" r:id="rId29"/>
    <p:sldId id="272" r:id="rId30"/>
    <p:sldId id="318" r:id="rId31"/>
    <p:sldId id="319" r:id="rId32"/>
    <p:sldId id="315" r:id="rId33"/>
    <p:sldId id="320" r:id="rId34"/>
    <p:sldId id="266" r:id="rId35"/>
    <p:sldId id="303" r:id="rId36"/>
    <p:sldId id="304" r:id="rId37"/>
    <p:sldId id="305" r:id="rId38"/>
    <p:sldId id="309" r:id="rId39"/>
    <p:sldId id="310" r:id="rId40"/>
    <p:sldId id="311" r:id="rId41"/>
    <p:sldId id="321" r:id="rId42"/>
  </p:sldIdLst>
  <p:sldSz cx="9144000" cy="6858000" type="screen4x3"/>
  <p:notesSz cx="7099300" cy="10234613"/>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717" autoAdjust="0"/>
  </p:normalViewPr>
  <p:slideViewPr>
    <p:cSldViewPr>
      <p:cViewPr varScale="1">
        <p:scale>
          <a:sx n="114" d="100"/>
          <a:sy n="114" d="100"/>
        </p:scale>
        <p:origin x="1272" y="11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1"/>
            <a:ext cx="3076363" cy="511731"/>
          </a:xfrm>
          <a:prstGeom prst="rect">
            <a:avLst/>
          </a:prstGeom>
        </p:spPr>
        <p:txBody>
          <a:bodyPr vert="horz" lIns="99038" tIns="49519" rIns="99038" bIns="49519" rtlCol="0"/>
          <a:lstStyle>
            <a:lvl1pPr algn="l">
              <a:defRPr sz="1300"/>
            </a:lvl1pPr>
          </a:lstStyle>
          <a:p>
            <a:endParaRPr lang="sl-SI"/>
          </a:p>
        </p:txBody>
      </p:sp>
      <p:sp>
        <p:nvSpPr>
          <p:cNvPr id="3" name="Ograda datuma 2"/>
          <p:cNvSpPr>
            <a:spLocks noGrp="1"/>
          </p:cNvSpPr>
          <p:nvPr>
            <p:ph type="dt" sz="quarter" idx="1"/>
          </p:nvPr>
        </p:nvSpPr>
        <p:spPr>
          <a:xfrm>
            <a:off x="4021294" y="1"/>
            <a:ext cx="3076363" cy="511731"/>
          </a:xfrm>
          <a:prstGeom prst="rect">
            <a:avLst/>
          </a:prstGeom>
        </p:spPr>
        <p:txBody>
          <a:bodyPr vert="horz" lIns="99038" tIns="49519" rIns="99038" bIns="49519" rtlCol="0"/>
          <a:lstStyle>
            <a:lvl1pPr algn="r">
              <a:defRPr sz="1300"/>
            </a:lvl1pPr>
          </a:lstStyle>
          <a:p>
            <a:fld id="{0C34862F-2369-46E7-A121-7287C7A488D1}" type="datetimeFigureOut">
              <a:rPr lang="sl-SI" smtClean="0"/>
              <a:pPr/>
              <a:t>28. 09. 2022</a:t>
            </a:fld>
            <a:endParaRPr lang="sl-SI"/>
          </a:p>
        </p:txBody>
      </p:sp>
      <p:sp>
        <p:nvSpPr>
          <p:cNvPr id="4" name="Ograda noge 3"/>
          <p:cNvSpPr>
            <a:spLocks noGrp="1"/>
          </p:cNvSpPr>
          <p:nvPr>
            <p:ph type="ftr" sz="quarter" idx="2"/>
          </p:nvPr>
        </p:nvSpPr>
        <p:spPr>
          <a:xfrm>
            <a:off x="0" y="9721106"/>
            <a:ext cx="3076363" cy="511731"/>
          </a:xfrm>
          <a:prstGeom prst="rect">
            <a:avLst/>
          </a:prstGeom>
        </p:spPr>
        <p:txBody>
          <a:bodyPr vert="horz" lIns="99038" tIns="49519" rIns="99038" bIns="49519" rtlCol="0" anchor="b"/>
          <a:lstStyle>
            <a:lvl1pPr algn="l">
              <a:defRPr sz="1300"/>
            </a:lvl1pPr>
          </a:lstStyle>
          <a:p>
            <a:endParaRPr lang="sl-SI"/>
          </a:p>
        </p:txBody>
      </p:sp>
      <p:sp>
        <p:nvSpPr>
          <p:cNvPr id="5" name="Ograda številke diapozitiva 4"/>
          <p:cNvSpPr>
            <a:spLocks noGrp="1"/>
          </p:cNvSpPr>
          <p:nvPr>
            <p:ph type="sldNum" sz="quarter" idx="3"/>
          </p:nvPr>
        </p:nvSpPr>
        <p:spPr>
          <a:xfrm>
            <a:off x="4021294" y="9721106"/>
            <a:ext cx="3076363" cy="511731"/>
          </a:xfrm>
          <a:prstGeom prst="rect">
            <a:avLst/>
          </a:prstGeom>
        </p:spPr>
        <p:txBody>
          <a:bodyPr vert="horz" lIns="99038" tIns="49519" rIns="99038" bIns="49519" rtlCol="0" anchor="b"/>
          <a:lstStyle>
            <a:lvl1pPr algn="r">
              <a:defRPr sz="1300"/>
            </a:lvl1pPr>
          </a:lstStyle>
          <a:p>
            <a:fld id="{EB08DBE8-4CF7-4D49-BD85-3ED41AFEE01B}" type="slidenum">
              <a:rPr lang="sl-SI" smtClean="0"/>
              <a:pPr/>
              <a:t>‹#›</a:t>
            </a:fld>
            <a:endParaRPr lang="sl-SI"/>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2"/>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p:cNvSpPr>
            <a:spLocks noGrp="1"/>
          </p:cNvSpPr>
          <p:nvPr>
            <p:ph type="dt" sz="half" idx="10"/>
          </p:nvPr>
        </p:nvSpPr>
        <p:spPr/>
        <p:txBody>
          <a:bodyPr/>
          <a:lstStyle/>
          <a:p>
            <a:fld id="{302A65FF-C3B5-489B-8F5D-0D7AB01E817B}" type="datetimeFigureOut">
              <a:rPr lang="sl-SI" smtClean="0"/>
              <a:pPr/>
              <a:t>28. 09. 2022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A5B84D8-BA05-440A-BC6A-BFAE7042AF6A}"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A65FF-C3B5-489B-8F5D-0D7AB01E817B}" type="datetimeFigureOut">
              <a:rPr lang="sl-SI" smtClean="0"/>
              <a:pPr/>
              <a:t>28. 09. 2022</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B84D8-BA05-440A-BC6A-BFAE7042AF6A}"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advance.lexis.com/api/document/citation?cite=+933+F.2d+110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Ales.galic@pf.uni-lj.s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1556793"/>
            <a:ext cx="7772400" cy="1728191"/>
          </a:xfrm>
        </p:spPr>
        <p:txBody>
          <a:bodyPr>
            <a:normAutofit fontScale="90000"/>
          </a:bodyPr>
          <a:lstStyle/>
          <a:p>
            <a:br>
              <a:rPr lang="sl-SI" dirty="0"/>
            </a:br>
            <a:r>
              <a:rPr lang="sl-SI" b="1" dirty="0"/>
              <a:t> </a:t>
            </a:r>
            <a:br>
              <a:rPr lang="sl-SI" dirty="0"/>
            </a:br>
            <a:r>
              <a:rPr lang="ru-RU" b="1" dirty="0"/>
              <a:t>Обязательство сторон, не подписавших арбитражное соглашение</a:t>
            </a:r>
            <a:br>
              <a:rPr lang="en-US" sz="4000" dirty="0"/>
            </a:br>
            <a:r>
              <a:rPr lang="en-US" b="1" dirty="0"/>
              <a:t> </a:t>
            </a:r>
            <a:br>
              <a:rPr lang="en-US" dirty="0"/>
            </a:br>
            <a:endParaRPr lang="en-US" dirty="0"/>
          </a:p>
        </p:txBody>
      </p:sp>
      <p:sp>
        <p:nvSpPr>
          <p:cNvPr id="3" name="Podnaslov 2"/>
          <p:cNvSpPr>
            <a:spLocks noGrp="1"/>
          </p:cNvSpPr>
          <p:nvPr>
            <p:ph type="subTitle" idx="1"/>
          </p:nvPr>
        </p:nvSpPr>
        <p:spPr>
          <a:xfrm>
            <a:off x="1371600" y="3645024"/>
            <a:ext cx="6400800" cy="1993776"/>
          </a:xfrm>
        </p:spPr>
        <p:txBody>
          <a:bodyPr>
            <a:normAutofit fontScale="70000" lnSpcReduction="20000"/>
          </a:bodyPr>
          <a:lstStyle/>
          <a:p>
            <a:r>
              <a:rPr lang="ru-RU" sz="2800" b="1" dirty="0" err="1">
                <a:solidFill>
                  <a:schemeClr val="tx1"/>
                </a:solidFill>
              </a:rPr>
              <a:t>Проф</a:t>
            </a:r>
            <a:r>
              <a:rPr lang="sl-SI" sz="2800" b="1" dirty="0">
                <a:solidFill>
                  <a:schemeClr val="tx1"/>
                </a:solidFill>
              </a:rPr>
              <a:t>. </a:t>
            </a:r>
            <a:r>
              <a:rPr lang="ru-RU" sz="2800" b="1" dirty="0" err="1">
                <a:solidFill>
                  <a:schemeClr val="tx1"/>
                </a:solidFill>
              </a:rPr>
              <a:t>Др</a:t>
            </a:r>
            <a:r>
              <a:rPr lang="sl-SI" sz="2800" b="1" dirty="0">
                <a:solidFill>
                  <a:schemeClr val="tx1"/>
                </a:solidFill>
              </a:rPr>
              <a:t>. </a:t>
            </a:r>
            <a:r>
              <a:rPr lang="ru-RU" sz="2800" b="1" dirty="0">
                <a:solidFill>
                  <a:schemeClr val="tx1"/>
                </a:solidFill>
              </a:rPr>
              <a:t>Алеш Галич</a:t>
            </a:r>
            <a:endParaRPr lang="en-US" sz="2800" b="1" dirty="0">
              <a:solidFill>
                <a:schemeClr val="tx1"/>
              </a:solidFill>
            </a:endParaRPr>
          </a:p>
          <a:p>
            <a:r>
              <a:rPr lang="ru-RU" sz="2800" b="1" dirty="0">
                <a:solidFill>
                  <a:schemeClr val="tx1"/>
                </a:solidFill>
              </a:rPr>
              <a:t>Университет Любляны, Словения</a:t>
            </a:r>
            <a:endParaRPr lang="en-US" sz="2800" b="1" dirty="0">
              <a:solidFill>
                <a:schemeClr val="tx1"/>
              </a:solidFill>
            </a:endParaRPr>
          </a:p>
          <a:p>
            <a:endParaRPr lang="en-US" b="1" dirty="0"/>
          </a:p>
          <a:p>
            <a:r>
              <a:rPr lang="ru-RU" dirty="0"/>
              <a:t>Программа «Верховенство Права в Кыргызской Республике – 2</a:t>
            </a:r>
            <a:r>
              <a:rPr lang="ru-RU" sz="2900" dirty="0"/>
              <a:t>я</a:t>
            </a:r>
            <a:r>
              <a:rPr lang="ru-RU" dirty="0"/>
              <a:t> фаза»</a:t>
            </a:r>
            <a:r>
              <a:rPr lang="en-GB" dirty="0"/>
              <a:t> (ROLPRO 2) </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ru-RU" sz="3200" dirty="0"/>
              <a:t>От «субъективистского» к «объективистскому» взгляду</a:t>
            </a:r>
            <a:endParaRPr lang="en-US" sz="3200" dirty="0"/>
          </a:p>
        </p:txBody>
      </p:sp>
      <p:sp>
        <p:nvSpPr>
          <p:cNvPr id="3" name="Ograda vsebine 2"/>
          <p:cNvSpPr>
            <a:spLocks noGrp="1"/>
          </p:cNvSpPr>
          <p:nvPr>
            <p:ph idx="1"/>
          </p:nvPr>
        </p:nvSpPr>
        <p:spPr/>
        <p:txBody>
          <a:bodyPr>
            <a:normAutofit fontScale="62500" lnSpcReduction="20000"/>
          </a:bodyPr>
          <a:lstStyle/>
          <a:p>
            <a:endParaRPr lang="en-US" dirty="0"/>
          </a:p>
          <a:p>
            <a:r>
              <a:rPr lang="ru-RU" b="1" dirty="0">
                <a:solidFill>
                  <a:srgbClr val="FF0000"/>
                </a:solidFill>
              </a:rPr>
              <a:t>Исчезает ли требование общего намерения</a:t>
            </a:r>
            <a:endParaRPr lang="en-US" b="1" dirty="0">
              <a:solidFill>
                <a:srgbClr val="FF0000"/>
              </a:solidFill>
            </a:endParaRPr>
          </a:p>
          <a:p>
            <a:endParaRPr lang="en-US" dirty="0"/>
          </a:p>
          <a:p>
            <a:r>
              <a:rPr lang="ru-RU" sz="4000" dirty="0"/>
              <a:t>Кассационный суд </a:t>
            </a:r>
            <a:r>
              <a:rPr lang="en-US" sz="4000" dirty="0"/>
              <a:t>(2007, </a:t>
            </a:r>
            <a:r>
              <a:rPr lang="ru-RU" sz="4000" dirty="0"/>
              <a:t>Общество Алкател</a:t>
            </a:r>
            <a:r>
              <a:rPr lang="en-US" sz="4000" dirty="0"/>
              <a:t>: </a:t>
            </a:r>
            <a:r>
              <a:rPr lang="ru-RU" sz="4000" dirty="0"/>
              <a:t>«действие международных арбитражных оговорок распространяется на стороны, непосредственно участвующие в исполнении договора и любых спорах, которые могут возникнуть в связи с ним»</a:t>
            </a:r>
            <a:endParaRPr lang="en-US" sz="4000" dirty="0"/>
          </a:p>
          <a:p>
            <a:endParaRPr lang="en-US" dirty="0"/>
          </a:p>
          <a:p>
            <a:r>
              <a:rPr lang="ru-RU" dirty="0"/>
              <a:t>Пример:</a:t>
            </a:r>
            <a:r>
              <a:rPr lang="en-US" dirty="0"/>
              <a:t> </a:t>
            </a:r>
            <a:r>
              <a:rPr lang="ru-RU" b="1" dirty="0"/>
              <a:t>Апелляционный суд Парижа в </a:t>
            </a:r>
            <a:r>
              <a:rPr lang="ru-RU" b="1" dirty="0" err="1"/>
              <a:t>Далле</a:t>
            </a:r>
            <a:r>
              <a:rPr lang="en-US" dirty="0"/>
              <a:t>: </a:t>
            </a:r>
            <a:r>
              <a:rPr lang="ru-RU" dirty="0"/>
              <a:t>доктрина</a:t>
            </a:r>
            <a:endParaRPr lang="en-US" dirty="0"/>
          </a:p>
          <a:p>
            <a:pPr>
              <a:buNone/>
            </a:pPr>
            <a:r>
              <a:rPr lang="ru-RU" dirty="0"/>
              <a:t>применяется, хотя пакистанское правительство явно </a:t>
            </a:r>
          </a:p>
          <a:p>
            <a:pPr>
              <a:buNone/>
            </a:pPr>
            <a:r>
              <a:rPr lang="ru-RU" dirty="0"/>
              <a:t>выраженно не желает быть связанным с </a:t>
            </a:r>
          </a:p>
          <a:p>
            <a:pPr>
              <a:buNone/>
            </a:pPr>
            <a:r>
              <a:rPr lang="ru-RU" dirty="0"/>
              <a:t>ответственностью</a:t>
            </a:r>
            <a:endParaRPr lang="en-US" dirty="0"/>
          </a:p>
        </p:txBody>
      </p:sp>
      <p:pic>
        <p:nvPicPr>
          <p:cNvPr id="4" name="Slika 3" descr="Image result for france flag"/>
          <p:cNvPicPr/>
          <p:nvPr/>
        </p:nvPicPr>
        <p:blipFill>
          <a:blip r:embed="rId2" cstate="print"/>
          <a:srcRect/>
          <a:stretch>
            <a:fillRect/>
          </a:stretch>
        </p:blipFill>
        <p:spPr bwMode="auto">
          <a:xfrm>
            <a:off x="7236296" y="5229200"/>
            <a:ext cx="1728192" cy="1290439"/>
          </a:xfrm>
          <a:prstGeom prst="rect">
            <a:avLst/>
          </a:prstGeom>
          <a:noFill/>
          <a:ln w="9525">
            <a:noFill/>
            <a:miter lim="800000"/>
            <a:headEnd/>
            <a:tailEnd/>
          </a:ln>
        </p:spPr>
      </p:pic>
      <p:pic>
        <p:nvPicPr>
          <p:cNvPr id="5" name="Slika 4" descr="Image result for question mark"/>
          <p:cNvPicPr/>
          <p:nvPr/>
        </p:nvPicPr>
        <p:blipFill>
          <a:blip r:embed="rId3" cstate="print"/>
          <a:srcRect/>
          <a:stretch>
            <a:fillRect/>
          </a:stretch>
        </p:blipFill>
        <p:spPr bwMode="auto">
          <a:xfrm>
            <a:off x="7740352" y="1340768"/>
            <a:ext cx="1188680" cy="122417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US" dirty="0"/>
              <a:t>….</a:t>
            </a:r>
            <a:r>
              <a:rPr lang="ru-RU" dirty="0"/>
              <a:t>отклонено в других юрисдикциях</a:t>
            </a:r>
            <a:r>
              <a:rPr lang="en-US" dirty="0"/>
              <a:t>…</a:t>
            </a:r>
          </a:p>
        </p:txBody>
      </p:sp>
      <p:sp>
        <p:nvSpPr>
          <p:cNvPr id="3" name="Ograda vsebine 2"/>
          <p:cNvSpPr>
            <a:spLocks noGrp="1"/>
          </p:cNvSpPr>
          <p:nvPr>
            <p:ph idx="1"/>
          </p:nvPr>
        </p:nvSpPr>
        <p:spPr/>
        <p:txBody>
          <a:bodyPr>
            <a:normAutofit fontScale="62500" lnSpcReduction="20000"/>
          </a:bodyPr>
          <a:lstStyle/>
          <a:p>
            <a:r>
              <a:rPr lang="ru-RU" b="1" dirty="0"/>
              <a:t>Петерсон </a:t>
            </a:r>
            <a:r>
              <a:rPr lang="ru-RU" b="1" dirty="0" err="1"/>
              <a:t>Фармс</a:t>
            </a:r>
            <a:r>
              <a:rPr lang="ru-RU" b="1" dirty="0"/>
              <a:t> Инк</a:t>
            </a:r>
            <a:r>
              <a:rPr lang="en-US" b="1" dirty="0"/>
              <a:t>. </a:t>
            </a:r>
            <a:r>
              <a:rPr lang="ru-RU" b="1" dirty="0"/>
              <a:t>против</a:t>
            </a:r>
            <a:r>
              <a:rPr lang="en-US" b="1" dirty="0"/>
              <a:t> </a:t>
            </a:r>
            <a:r>
              <a:rPr lang="ru-RU" b="1" dirty="0"/>
              <a:t>СИМ </a:t>
            </a:r>
            <a:r>
              <a:rPr lang="ru-RU" b="1" dirty="0" err="1"/>
              <a:t>Фарминг</a:t>
            </a:r>
            <a:r>
              <a:rPr lang="ru-RU" b="1" dirty="0"/>
              <a:t> Лтд</a:t>
            </a:r>
            <a:r>
              <a:rPr lang="en-US" b="1" dirty="0"/>
              <a:t> </a:t>
            </a:r>
            <a:r>
              <a:rPr lang="en-US" dirty="0"/>
              <a:t>[2004] </a:t>
            </a:r>
            <a:r>
              <a:rPr lang="ru-RU" dirty="0"/>
              <a:t>Высокий Суд Англии и Уэльса</a:t>
            </a:r>
            <a:r>
              <a:rPr lang="en-US" dirty="0"/>
              <a:t> 121 (Comm), </a:t>
            </a:r>
            <a:r>
              <a:rPr lang="ru-RU" dirty="0"/>
              <a:t>Лэнгли Дж</a:t>
            </a:r>
            <a:r>
              <a:rPr lang="en-US" dirty="0"/>
              <a:t>.:</a:t>
            </a:r>
            <a:br>
              <a:rPr lang="en-US" dirty="0"/>
            </a:br>
            <a:br>
              <a:rPr lang="en-US" dirty="0"/>
            </a:br>
            <a:r>
              <a:rPr lang="ru-RU" b="1" dirty="0"/>
              <a:t>Доктрина «Группа компаний»</a:t>
            </a:r>
            <a:r>
              <a:rPr lang="en-US" b="1" dirty="0"/>
              <a:t>: </a:t>
            </a:r>
            <a:r>
              <a:rPr lang="ru-RU" b="1" dirty="0"/>
              <a:t>не известна в Английском праве</a:t>
            </a:r>
            <a:r>
              <a:rPr lang="en-US" b="1" dirty="0"/>
              <a:t> …. </a:t>
            </a:r>
            <a:r>
              <a:rPr lang="ru-RU" i="1" dirty="0"/>
              <a:t>подход с серьезными недостатками в праве</a:t>
            </a:r>
            <a:r>
              <a:rPr lang="en-US" i="1" dirty="0"/>
              <a:t>”</a:t>
            </a:r>
            <a:r>
              <a:rPr lang="en-US" dirty="0"/>
              <a:t> </a:t>
            </a:r>
          </a:p>
          <a:p>
            <a:endParaRPr lang="en-US" dirty="0"/>
          </a:p>
          <a:p>
            <a:r>
              <a:rPr lang="ru-RU" dirty="0" err="1"/>
              <a:t>Лндон</a:t>
            </a:r>
            <a:r>
              <a:rPr lang="en-US" dirty="0"/>
              <a:t> </a:t>
            </a:r>
            <a:r>
              <a:rPr lang="ru-RU" dirty="0"/>
              <a:t>против</a:t>
            </a:r>
            <a:r>
              <a:rPr lang="en-US" dirty="0"/>
              <a:t> </a:t>
            </a:r>
            <a:r>
              <a:rPr lang="ru-RU" dirty="0" err="1"/>
              <a:t>Санчети</a:t>
            </a:r>
            <a:r>
              <a:rPr lang="en-US" dirty="0"/>
              <a:t> (</a:t>
            </a:r>
            <a:r>
              <a:rPr lang="ru-RU" dirty="0"/>
              <a:t>Апелляционный суд</a:t>
            </a:r>
            <a:r>
              <a:rPr lang="en-US" dirty="0"/>
              <a:t>): </a:t>
            </a:r>
            <a:r>
              <a:rPr lang="ru-RU" dirty="0"/>
              <a:t>вновь подтверждает ограничительный подход: «простая юридическая или коммерческая связь» с соответствующими соглашениями «недостаточна» для связывания сторон, не являющихся сторонами, предъявляющих иски «через или в рамках» стороны арбитражного соглашения. </a:t>
            </a:r>
            <a:r>
              <a:rPr lang="en-US" dirty="0"/>
              <a:t>  </a:t>
            </a:r>
          </a:p>
          <a:p>
            <a:endParaRPr lang="en-US" dirty="0"/>
          </a:p>
          <a:p>
            <a:r>
              <a:rPr lang="ru-RU" dirty="0"/>
              <a:t>для того чтобы сторона, не подписавшая договор, была связана арбитражной оговоркой, должны быть позитивные акты, четко устанавливающие намерение стороны, не подписавшей договор, присоединиться к договору.</a:t>
            </a:r>
            <a:endParaRPr lang="en-US" dirty="0"/>
          </a:p>
        </p:txBody>
      </p:sp>
      <p:pic>
        <p:nvPicPr>
          <p:cNvPr id="8194" name="Picture 2" descr="Image result for england flag"/>
          <p:cNvPicPr>
            <a:picLocks noChangeAspect="1" noChangeArrowheads="1"/>
          </p:cNvPicPr>
          <p:nvPr/>
        </p:nvPicPr>
        <p:blipFill>
          <a:blip r:embed="rId2" cstate="print"/>
          <a:srcRect/>
          <a:stretch>
            <a:fillRect/>
          </a:stretch>
        </p:blipFill>
        <p:spPr bwMode="auto">
          <a:xfrm>
            <a:off x="7092280" y="5661248"/>
            <a:ext cx="1585201" cy="95480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US" dirty="0"/>
              <a:t>24 </a:t>
            </a:r>
            <a:r>
              <a:rPr lang="ru-RU" dirty="0"/>
              <a:t>марта</a:t>
            </a:r>
            <a:r>
              <a:rPr lang="en-US" dirty="0"/>
              <a:t> 2015, </a:t>
            </a:r>
            <a:r>
              <a:rPr lang="ru-RU" b="1" dirty="0"/>
              <a:t>Верховный суд Лиссабона</a:t>
            </a:r>
            <a:endParaRPr lang="en-US" dirty="0"/>
          </a:p>
        </p:txBody>
      </p:sp>
      <p:sp>
        <p:nvSpPr>
          <p:cNvPr id="3" name="Ograda vsebine 2"/>
          <p:cNvSpPr>
            <a:spLocks noGrp="1"/>
          </p:cNvSpPr>
          <p:nvPr>
            <p:ph idx="1"/>
          </p:nvPr>
        </p:nvSpPr>
        <p:spPr>
          <a:xfrm>
            <a:off x="457200" y="1412776"/>
            <a:ext cx="8229600" cy="4525963"/>
          </a:xfrm>
        </p:spPr>
        <p:txBody>
          <a:bodyPr>
            <a:normAutofit fontScale="77500" lnSpcReduction="20000"/>
          </a:bodyPr>
          <a:lstStyle/>
          <a:p>
            <a:r>
              <a:rPr lang="ru-RU" i="1" dirty="0"/>
              <a:t>можно допустить распространение такой оговорки на третью сторону, не подписавшую соглашение, если подписавшие стороны согласны на такое расширение и </a:t>
            </a:r>
            <a:r>
              <a:rPr lang="ru-RU" b="1" i="1" dirty="0"/>
              <a:t>если третья сторона прямо или косвенно</a:t>
            </a:r>
            <a:r>
              <a:rPr lang="ru-RU" i="1" dirty="0"/>
              <a:t> присоединилась к такой арбитражной оговорке. </a:t>
            </a:r>
          </a:p>
          <a:p>
            <a:r>
              <a:rPr lang="ru-RU" i="1" dirty="0"/>
              <a:t>Подразумеваемое присоединение «(подразумеваемое согласие») должно возникать из фактов, которые демонстрируют такое присоединение со </a:t>
            </a:r>
            <a:r>
              <a:rPr lang="ru-RU" b="1" i="1" dirty="0"/>
              <a:t>значительной долей вероятности</a:t>
            </a:r>
            <a:r>
              <a:rPr lang="ru-RU" i="1" dirty="0"/>
              <a:t>… будет </a:t>
            </a:r>
            <a:r>
              <a:rPr lang="ru-RU" b="1" i="1" dirty="0"/>
              <a:t>недостаточно</a:t>
            </a:r>
            <a:r>
              <a:rPr lang="ru-RU" i="1" dirty="0"/>
              <a:t>, чтобы третья сторона, не подписавшая договор, </a:t>
            </a:r>
            <a:r>
              <a:rPr lang="ru-RU" b="1" i="1" dirty="0"/>
              <a:t>вмешалась в этапы переговоров и исполнения</a:t>
            </a:r>
            <a:r>
              <a:rPr lang="ru-RU" i="1" dirty="0"/>
              <a:t> договора в котором была вставлена арбитражная оговорка; </a:t>
            </a:r>
            <a:r>
              <a:rPr lang="en-US" i="1" dirty="0"/>
              <a:t>…</a:t>
            </a:r>
          </a:p>
          <a:p>
            <a:endParaRPr lang="en-US" dirty="0"/>
          </a:p>
        </p:txBody>
      </p:sp>
      <p:pic>
        <p:nvPicPr>
          <p:cNvPr id="4" name="Slika 3" descr="Image result for portugal"/>
          <p:cNvPicPr/>
          <p:nvPr/>
        </p:nvPicPr>
        <p:blipFill>
          <a:blip r:embed="rId2" cstate="print"/>
          <a:srcRect/>
          <a:stretch>
            <a:fillRect/>
          </a:stretch>
        </p:blipFill>
        <p:spPr bwMode="auto">
          <a:xfrm>
            <a:off x="7092280" y="5469680"/>
            <a:ext cx="1872208" cy="134369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dirty="0"/>
              <a:t>Оценка на этапе признания иностранных решений</a:t>
            </a:r>
            <a:endParaRPr lang="en-US" dirty="0"/>
          </a:p>
        </p:txBody>
      </p:sp>
      <p:sp>
        <p:nvSpPr>
          <p:cNvPr id="3" name="Ograda vsebine 2"/>
          <p:cNvSpPr>
            <a:spLocks noGrp="1"/>
          </p:cNvSpPr>
          <p:nvPr>
            <p:ph idx="1"/>
          </p:nvPr>
        </p:nvSpPr>
        <p:spPr/>
        <p:txBody>
          <a:bodyPr>
            <a:normAutofit lnSpcReduction="10000"/>
          </a:bodyPr>
          <a:lstStyle/>
          <a:p>
            <a:pPr>
              <a:buNone/>
            </a:pPr>
            <a:r>
              <a:rPr lang="ru-RU" b="1" dirty="0"/>
              <a:t>Доктрина «Группа компаний» не обязательно противоречит немецкому общественному порядку </a:t>
            </a:r>
            <a:r>
              <a:rPr lang="en-US" dirty="0"/>
              <a:t>(BGH, III ZR 371/12, 8 </a:t>
            </a:r>
            <a:r>
              <a:rPr lang="ru-RU" dirty="0"/>
              <a:t>мая</a:t>
            </a:r>
            <a:r>
              <a:rPr lang="en-US" dirty="0"/>
              <a:t> 2014)</a:t>
            </a:r>
            <a:endParaRPr lang="sl-SI" dirty="0"/>
          </a:p>
          <a:p>
            <a:endParaRPr lang="sl-SI" dirty="0"/>
          </a:p>
          <a:p>
            <a:endParaRPr lang="sl-SI" dirty="0"/>
          </a:p>
          <a:p>
            <a:pPr>
              <a:buNone/>
            </a:pPr>
            <a:endParaRPr lang="sl-SI" dirty="0"/>
          </a:p>
          <a:p>
            <a:r>
              <a:rPr lang="ru-RU" sz="2400" dirty="0" err="1"/>
              <a:t>Далла</a:t>
            </a:r>
            <a:r>
              <a:rPr lang="sl-SI" sz="2400" dirty="0"/>
              <a:t>: </a:t>
            </a:r>
            <a:r>
              <a:rPr lang="ru-RU" sz="2400" dirty="0"/>
              <a:t>Французское право, включая доктрину «Группа компаний», применялось (или, скорее, были попытки его применять) английскими судами (см. ниже)</a:t>
            </a:r>
          </a:p>
        </p:txBody>
      </p:sp>
      <p:pic>
        <p:nvPicPr>
          <p:cNvPr id="4" name="Slika 3" descr="Image result for germany flag"/>
          <p:cNvPicPr/>
          <p:nvPr/>
        </p:nvPicPr>
        <p:blipFill>
          <a:blip r:embed="rId2" cstate="print"/>
          <a:srcRect/>
          <a:stretch>
            <a:fillRect/>
          </a:stretch>
        </p:blipFill>
        <p:spPr bwMode="auto">
          <a:xfrm>
            <a:off x="7452320" y="3140968"/>
            <a:ext cx="1512168" cy="1008112"/>
          </a:xfrm>
          <a:prstGeom prst="rect">
            <a:avLst/>
          </a:prstGeom>
          <a:noFill/>
          <a:ln w="9525">
            <a:noFill/>
            <a:miter lim="800000"/>
            <a:headEnd/>
            <a:tailEnd/>
          </a:ln>
        </p:spPr>
      </p:pic>
      <p:pic>
        <p:nvPicPr>
          <p:cNvPr id="5" name="Picture 2" descr="Image result for england flag"/>
          <p:cNvPicPr>
            <a:picLocks noChangeAspect="1" noChangeArrowheads="1"/>
          </p:cNvPicPr>
          <p:nvPr/>
        </p:nvPicPr>
        <p:blipFill>
          <a:blip r:embed="rId3" cstate="print"/>
          <a:srcRect/>
          <a:stretch>
            <a:fillRect/>
          </a:stretch>
        </p:blipFill>
        <p:spPr bwMode="auto">
          <a:xfrm>
            <a:off x="7236296" y="5805264"/>
            <a:ext cx="1152128" cy="69395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dirty="0"/>
              <a:t>Снятие корпоративной вуали / </a:t>
            </a:r>
            <a:r>
              <a:rPr lang="ru-RU" dirty="0" err="1"/>
              <a:t>альтер</a:t>
            </a:r>
            <a:r>
              <a:rPr lang="ru-RU" dirty="0"/>
              <a:t>-эго</a:t>
            </a:r>
            <a:endParaRPr lang="en-US" dirty="0"/>
          </a:p>
        </p:txBody>
      </p:sp>
      <p:sp>
        <p:nvSpPr>
          <p:cNvPr id="3" name="Ograda vsebine 2"/>
          <p:cNvSpPr>
            <a:spLocks noGrp="1"/>
          </p:cNvSpPr>
          <p:nvPr>
            <p:ph idx="1"/>
          </p:nvPr>
        </p:nvSpPr>
        <p:spPr/>
        <p:txBody>
          <a:bodyPr>
            <a:normAutofit fontScale="70000" lnSpcReduction="20000"/>
          </a:bodyPr>
          <a:lstStyle/>
          <a:p>
            <a:r>
              <a:rPr lang="ru-RU" dirty="0"/>
              <a:t>корпорация, не подписавшая соглашение, контролирует другую корпорацию и использует ее в качестве подписавшей стороны в </a:t>
            </a:r>
            <a:r>
              <a:rPr lang="ru-RU" b="1" dirty="0"/>
              <a:t>ненадлежащих целях</a:t>
            </a:r>
            <a:r>
              <a:rPr lang="ru-RU" dirty="0"/>
              <a:t>, например, для </a:t>
            </a:r>
            <a:r>
              <a:rPr lang="ru-RU" b="1" dirty="0"/>
              <a:t>совершения мошенничества</a:t>
            </a:r>
            <a:r>
              <a:rPr lang="ru-RU" dirty="0"/>
              <a:t> или совершения </a:t>
            </a:r>
            <a:r>
              <a:rPr lang="ru-RU" b="1" dirty="0"/>
              <a:t>существенной несправедливости</a:t>
            </a:r>
            <a:r>
              <a:rPr lang="ru-RU" dirty="0"/>
              <a:t>. </a:t>
            </a:r>
          </a:p>
          <a:p>
            <a:r>
              <a:rPr lang="ru-RU" dirty="0"/>
              <a:t>сосредоточенность на </a:t>
            </a:r>
            <a:r>
              <a:rPr lang="ru-RU" b="1" dirty="0">
                <a:solidFill>
                  <a:srgbClr val="FF0000"/>
                </a:solidFill>
              </a:rPr>
              <a:t>мошенничестве или злоупотреблении</a:t>
            </a:r>
            <a:r>
              <a:rPr lang="ru-RU" dirty="0"/>
              <a:t> правом, когда реальная сторона пытается избежать ответственности, используя корпоративную структуру. </a:t>
            </a:r>
          </a:p>
          <a:p>
            <a:endParaRPr lang="en-US" dirty="0"/>
          </a:p>
          <a:p>
            <a:r>
              <a:rPr lang="ru-RU" dirty="0">
                <a:solidFill>
                  <a:srgbClr val="7030A0"/>
                </a:solidFill>
              </a:rPr>
              <a:t>Основное отличие от доктрины «Группа компаний»: (предполагаемое) намерение сторон обратиться в арбитраж против явного намерения уклониться от обязанности обращаться в арбитраж </a:t>
            </a:r>
          </a:p>
        </p:txBody>
      </p:sp>
      <p:pic>
        <p:nvPicPr>
          <p:cNvPr id="4" name="Slika 3" descr="Image result for usa flag"/>
          <p:cNvPicPr/>
          <p:nvPr/>
        </p:nvPicPr>
        <p:blipFill>
          <a:blip r:embed="rId2" cstate="print"/>
          <a:srcRect/>
          <a:stretch>
            <a:fillRect/>
          </a:stretch>
        </p:blipFill>
        <p:spPr bwMode="auto">
          <a:xfrm>
            <a:off x="7812360" y="3861048"/>
            <a:ext cx="1080120" cy="614561"/>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dirty="0"/>
          </a:p>
        </p:txBody>
      </p:sp>
      <p:sp>
        <p:nvSpPr>
          <p:cNvPr id="3" name="Ograda vsebine 2"/>
          <p:cNvSpPr>
            <a:spLocks noGrp="1"/>
          </p:cNvSpPr>
          <p:nvPr>
            <p:ph idx="1"/>
          </p:nvPr>
        </p:nvSpPr>
        <p:spPr>
          <a:xfrm>
            <a:off x="457200" y="1196752"/>
            <a:ext cx="8229600" cy="4525963"/>
          </a:xfrm>
        </p:spPr>
        <p:txBody>
          <a:bodyPr>
            <a:normAutofit fontScale="85000" lnSpcReduction="10000"/>
          </a:bodyPr>
          <a:lstStyle/>
          <a:p>
            <a:r>
              <a:rPr lang="en-US" dirty="0"/>
              <a:t>(</a:t>
            </a:r>
            <a:r>
              <a:rPr lang="ru-RU" dirty="0"/>
              <a:t>ФСДТ</a:t>
            </a:r>
            <a:r>
              <a:rPr lang="en-US" dirty="0"/>
              <a:t> 29 </a:t>
            </a:r>
            <a:r>
              <a:rPr lang="ru-RU" dirty="0"/>
              <a:t>января</a:t>
            </a:r>
            <a:r>
              <a:rPr lang="en-US" dirty="0"/>
              <a:t> 1996; </a:t>
            </a:r>
            <a:r>
              <a:rPr lang="ru-RU" dirty="0"/>
              <a:t>Бюллетень АСА</a:t>
            </a:r>
            <a:r>
              <a:rPr lang="en-US" dirty="0"/>
              <a:t> 3/1996) </a:t>
            </a:r>
          </a:p>
          <a:p>
            <a:r>
              <a:rPr lang="ru-RU" dirty="0"/>
              <a:t>две разные категории, относящиеся к доктрине «снятие корпоративной вуали»</a:t>
            </a:r>
            <a:r>
              <a:rPr lang="en-US" dirty="0"/>
              <a:t>. </a:t>
            </a:r>
          </a:p>
          <a:p>
            <a:r>
              <a:rPr lang="ru-RU" dirty="0" err="1"/>
              <a:t>Квази</a:t>
            </a:r>
            <a:r>
              <a:rPr lang="ru-RU" dirty="0"/>
              <a:t>-снятие корпоративной вуали: отдельное юридическое лицо не игнорируется и договорное обязательство не переходит от одной стороны к другой. юридические обязательства суммируются, </a:t>
            </a:r>
            <a:endParaRPr lang="en-US" dirty="0"/>
          </a:p>
          <a:p>
            <a:r>
              <a:rPr lang="ru-RU" dirty="0"/>
              <a:t>Реальное снятие корпоративной вуали</a:t>
            </a:r>
            <a:r>
              <a:rPr lang="en-US" dirty="0"/>
              <a:t>: </a:t>
            </a:r>
            <a:r>
              <a:rPr lang="ru-RU" dirty="0"/>
              <a:t>отдельное юридическое лицо игнорируется из-за </a:t>
            </a:r>
            <a:r>
              <a:rPr lang="ru-RU" b="1" dirty="0"/>
              <a:t>явного злоупотребления правами</a:t>
            </a:r>
            <a:r>
              <a:rPr lang="ru-RU" dirty="0"/>
              <a:t>. только здесь арбитражное соглашение может быть продлено</a:t>
            </a:r>
            <a:endParaRPr lang="en-US" dirty="0"/>
          </a:p>
        </p:txBody>
      </p:sp>
      <p:pic>
        <p:nvPicPr>
          <p:cNvPr id="4" name="Slika 3" descr="Image result for swiss flag"/>
          <p:cNvPicPr/>
          <p:nvPr/>
        </p:nvPicPr>
        <p:blipFill>
          <a:blip r:embed="rId2" cstate="print"/>
          <a:srcRect/>
          <a:stretch>
            <a:fillRect/>
          </a:stretch>
        </p:blipFill>
        <p:spPr bwMode="auto">
          <a:xfrm>
            <a:off x="7452320" y="5589240"/>
            <a:ext cx="1512168" cy="116624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ru-RU" dirty="0"/>
              <a:t>Явный или очевидный мандат</a:t>
            </a:r>
            <a:endParaRPr lang="en-US" dirty="0"/>
          </a:p>
        </p:txBody>
      </p:sp>
      <p:sp>
        <p:nvSpPr>
          <p:cNvPr id="3" name="Ograda vsebine 2"/>
          <p:cNvSpPr>
            <a:spLocks noGrp="1"/>
          </p:cNvSpPr>
          <p:nvPr>
            <p:ph idx="1"/>
          </p:nvPr>
        </p:nvSpPr>
        <p:spPr/>
        <p:txBody>
          <a:bodyPr>
            <a:normAutofit fontScale="77500" lnSpcReduction="20000"/>
          </a:bodyPr>
          <a:lstStyle/>
          <a:p>
            <a:r>
              <a:rPr lang="ru-RU" b="1" dirty="0"/>
              <a:t>Инкорпорация посредством ссылки</a:t>
            </a:r>
            <a:r>
              <a:rPr lang="ru-RU" dirty="0"/>
              <a:t>: сторона, не подписавшая соглашение, заключила договор, который посредством ссылки включает существующее арбитражное соглашение.</a:t>
            </a:r>
            <a:r>
              <a:rPr lang="en-US" dirty="0"/>
              <a:t> </a:t>
            </a:r>
          </a:p>
          <a:p>
            <a:r>
              <a:rPr lang="ru-RU" b="1" dirty="0"/>
              <a:t>Допущение:</a:t>
            </a:r>
            <a:r>
              <a:rPr lang="ru-RU" dirty="0"/>
              <a:t> когда поведение лица, не подписавшего соглашение, свидетельствует о его намерении быть связанным арбитражным соглашением. Поведение бортпроводников свидетельствовало о явном намерении урегулировать в третейском суде спор </a:t>
            </a:r>
            <a:r>
              <a:rPr lang="ru-RU" i="1" dirty="0" err="1">
                <a:hlinkClick r:id="rId2"/>
              </a:rPr>
              <a:t>Гвозденович</a:t>
            </a:r>
            <a:r>
              <a:rPr lang="ru-RU" i="1" dirty="0">
                <a:hlinkClick r:id="rId2"/>
              </a:rPr>
              <a:t> против Юнайтед </a:t>
            </a:r>
            <a:r>
              <a:rPr lang="ru-RU" i="1" dirty="0" err="1">
                <a:hlinkClick r:id="rId2"/>
              </a:rPr>
              <a:t>Эирлайнз</a:t>
            </a:r>
            <a:endParaRPr lang="en-US" i="1" dirty="0"/>
          </a:p>
          <a:p>
            <a:r>
              <a:rPr lang="ru-RU" b="1" dirty="0"/>
              <a:t>Представительство:</a:t>
            </a:r>
            <a:r>
              <a:rPr lang="ru-RU" dirty="0"/>
              <a:t> принцип, согласно которому, тот кто уполномочил другое лицо действовать от своего имени, связан судебными актами, совершенными этим лицом</a:t>
            </a:r>
            <a:endParaRPr lang="en-US" dirty="0"/>
          </a:p>
          <a:p>
            <a:endParaRPr lang="en-US" dirty="0"/>
          </a:p>
        </p:txBody>
      </p:sp>
      <p:pic>
        <p:nvPicPr>
          <p:cNvPr id="4" name="Slika 3" descr="Image result for usa flag"/>
          <p:cNvPicPr/>
          <p:nvPr/>
        </p:nvPicPr>
        <p:blipFill>
          <a:blip r:embed="rId3" cstate="print"/>
          <a:srcRect/>
          <a:stretch>
            <a:fillRect/>
          </a:stretch>
        </p:blipFill>
        <p:spPr bwMode="auto">
          <a:xfrm>
            <a:off x="7380312" y="5766767"/>
            <a:ext cx="1584176" cy="104660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ru-RU" dirty="0" err="1"/>
              <a:t>Эстоппель</a:t>
            </a:r>
            <a:endParaRPr lang="en-US" dirty="0"/>
          </a:p>
        </p:txBody>
      </p:sp>
      <p:sp>
        <p:nvSpPr>
          <p:cNvPr id="3" name="Ograda vsebine 2"/>
          <p:cNvSpPr>
            <a:spLocks noGrp="1"/>
          </p:cNvSpPr>
          <p:nvPr>
            <p:ph idx="1"/>
          </p:nvPr>
        </p:nvSpPr>
        <p:spPr>
          <a:xfrm>
            <a:off x="457200" y="1268760"/>
            <a:ext cx="8229600" cy="4857403"/>
          </a:xfrm>
        </p:spPr>
        <p:txBody>
          <a:bodyPr>
            <a:normAutofit fontScale="70000" lnSpcReduction="20000"/>
          </a:bodyPr>
          <a:lstStyle/>
          <a:p>
            <a:r>
              <a:rPr lang="ru-RU" b="1" dirty="0"/>
              <a:t>Общее право:</a:t>
            </a:r>
            <a:r>
              <a:rPr lang="ru-RU" dirty="0"/>
              <a:t> сторона, заявляющая права или осуществляющая права, </a:t>
            </a:r>
            <a:r>
              <a:rPr lang="ru-RU" u="sng" dirty="0"/>
              <a:t>непосредственно</a:t>
            </a:r>
            <a:r>
              <a:rPr lang="ru-RU" dirty="0"/>
              <a:t> вытекающие из договора, не может возражать против соблюдения арбитражной оговорки, содержащейся в том же договоре</a:t>
            </a:r>
            <a:endParaRPr lang="en-US" dirty="0"/>
          </a:p>
          <a:p>
            <a:endParaRPr lang="en-US" dirty="0"/>
          </a:p>
          <a:p>
            <a:endParaRPr lang="en-US" dirty="0"/>
          </a:p>
          <a:p>
            <a:r>
              <a:rPr lang="ru-RU" dirty="0"/>
              <a:t>аналогичные результаты могут быть достигнуты в </a:t>
            </a:r>
            <a:r>
              <a:rPr lang="ru-RU" b="1" dirty="0"/>
              <a:t>системе гражданского права</a:t>
            </a:r>
            <a:r>
              <a:rPr lang="ru-RU" dirty="0"/>
              <a:t>, применяя понятия добросовестности или злоупотребления правом (</a:t>
            </a:r>
            <a:r>
              <a:rPr lang="ru-RU" b="1" dirty="0" err="1"/>
              <a:t>venire</a:t>
            </a:r>
            <a:r>
              <a:rPr lang="ru-RU" b="1" dirty="0"/>
              <a:t> </a:t>
            </a:r>
            <a:r>
              <a:rPr lang="ru-RU" b="1" dirty="0" err="1"/>
              <a:t>contra</a:t>
            </a:r>
            <a:r>
              <a:rPr lang="ru-RU" b="1" dirty="0"/>
              <a:t> </a:t>
            </a:r>
            <a:r>
              <a:rPr lang="ru-RU" b="1" dirty="0" err="1"/>
              <a:t>factum</a:t>
            </a:r>
            <a:r>
              <a:rPr lang="ru-RU" b="1" dirty="0"/>
              <a:t> </a:t>
            </a:r>
            <a:r>
              <a:rPr lang="ru-RU" b="1" dirty="0" err="1"/>
              <a:t>proprium</a:t>
            </a:r>
            <a:r>
              <a:rPr lang="ru-RU" dirty="0"/>
              <a:t>); «если в нарушение добросовестности, сторона, участвовавшая в арбитраже, не выдвигавшая никаких возражений в ходе разбирательства, заявляет о формальной недействительности арбитражного соглашения, это возражение не подлежит рассмотрению» 23 сентября 2004 г., Верховный суд земли Бавария.</a:t>
            </a:r>
            <a:endParaRPr lang="en-US" dirty="0"/>
          </a:p>
        </p:txBody>
      </p:sp>
      <p:pic>
        <p:nvPicPr>
          <p:cNvPr id="4" name="Slika 3" descr="Image result for usa flag"/>
          <p:cNvPicPr/>
          <p:nvPr/>
        </p:nvPicPr>
        <p:blipFill>
          <a:blip r:embed="rId2" cstate="print"/>
          <a:srcRect/>
          <a:stretch>
            <a:fillRect/>
          </a:stretch>
        </p:blipFill>
        <p:spPr bwMode="auto">
          <a:xfrm>
            <a:off x="7380312" y="332656"/>
            <a:ext cx="1440160" cy="902593"/>
          </a:xfrm>
          <a:prstGeom prst="rect">
            <a:avLst/>
          </a:prstGeom>
          <a:noFill/>
          <a:ln w="9525">
            <a:noFill/>
            <a:miter lim="800000"/>
            <a:headEnd/>
            <a:tailEnd/>
          </a:ln>
        </p:spPr>
      </p:pic>
      <p:pic>
        <p:nvPicPr>
          <p:cNvPr id="5" name="Slika 4" descr="Image result for germany flag"/>
          <p:cNvPicPr/>
          <p:nvPr/>
        </p:nvPicPr>
        <p:blipFill>
          <a:blip r:embed="rId3" cstate="print"/>
          <a:srcRect/>
          <a:stretch>
            <a:fillRect/>
          </a:stretch>
        </p:blipFill>
        <p:spPr bwMode="auto">
          <a:xfrm>
            <a:off x="7020272" y="5589240"/>
            <a:ext cx="1512168" cy="100811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dirty="0"/>
              <a:t>Правопреемство (единственное или универсальное)</a:t>
            </a:r>
            <a:endParaRPr lang="en-US" dirty="0"/>
          </a:p>
        </p:txBody>
      </p:sp>
      <p:sp>
        <p:nvSpPr>
          <p:cNvPr id="3" name="Ograda vsebine 2"/>
          <p:cNvSpPr>
            <a:spLocks noGrp="1"/>
          </p:cNvSpPr>
          <p:nvPr>
            <p:ph idx="1"/>
          </p:nvPr>
        </p:nvSpPr>
        <p:spPr/>
        <p:txBody>
          <a:bodyPr>
            <a:normAutofit/>
          </a:bodyPr>
          <a:lstStyle/>
          <a:p>
            <a:r>
              <a:rPr lang="ru-RU" sz="1800" dirty="0"/>
              <a:t>Как правильно признали нижестоящие суды, соглашение третейского суда также связывает правопреемников договаривающихся сторон, независимо от того, являются ли они индивидуальными или, как здесь, совместными правопреемниками.</a:t>
            </a:r>
            <a:endParaRPr lang="en-US" dirty="0"/>
          </a:p>
          <a:p>
            <a:r>
              <a:rPr lang="ru-RU" dirty="0"/>
              <a:t>Арбитражное соглашение обязательно также для правопреемника, независимо от того, идет ли речь об единственном или, как здесь, универсальном правопреемстве. </a:t>
            </a:r>
          </a:p>
          <a:p>
            <a:endParaRPr lang="en-US" dirty="0"/>
          </a:p>
          <a:p>
            <a:r>
              <a:rPr lang="en-US" dirty="0"/>
              <a:t>OGH 1 Ob 126/00m</a:t>
            </a:r>
          </a:p>
        </p:txBody>
      </p:sp>
      <p:pic>
        <p:nvPicPr>
          <p:cNvPr id="4" name="Slika 3" descr="Image result for austria flag"/>
          <p:cNvPicPr/>
          <p:nvPr/>
        </p:nvPicPr>
        <p:blipFill>
          <a:blip r:embed="rId2" cstate="print"/>
          <a:srcRect/>
          <a:stretch>
            <a:fillRect/>
          </a:stretch>
        </p:blipFill>
        <p:spPr bwMode="auto">
          <a:xfrm>
            <a:off x="6732240" y="5517232"/>
            <a:ext cx="1847850" cy="109423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ru-RU" dirty="0">
                <a:solidFill>
                  <a:srgbClr val="7030A0"/>
                </a:solidFill>
              </a:rPr>
              <a:t>Уступка – практическое задание</a:t>
            </a:r>
            <a:endParaRPr lang="sl-SI" dirty="0">
              <a:solidFill>
                <a:srgbClr val="7030A0"/>
              </a:solidFill>
            </a:endParaRPr>
          </a:p>
        </p:txBody>
      </p:sp>
      <p:sp>
        <p:nvSpPr>
          <p:cNvPr id="3" name="Označba mesta vsebine 2"/>
          <p:cNvSpPr>
            <a:spLocks noGrp="1"/>
          </p:cNvSpPr>
          <p:nvPr>
            <p:ph idx="1"/>
          </p:nvPr>
        </p:nvSpPr>
        <p:spPr/>
        <p:txBody>
          <a:bodyPr>
            <a:normAutofit fontScale="47500" lnSpcReduction="20000"/>
          </a:bodyPr>
          <a:lstStyle/>
          <a:p>
            <a:r>
              <a:rPr lang="ru-RU" dirty="0">
                <a:solidFill>
                  <a:srgbClr val="7030A0"/>
                </a:solidFill>
              </a:rPr>
              <a:t>Договор на строительство был заключен между работодателем А и подрядчиком Б в 2019 году. Стандартный договор FIDIC включает арбитражную оговорку для Арбитража ICC.</a:t>
            </a:r>
            <a:endParaRPr lang="sl-SI" dirty="0">
              <a:solidFill>
                <a:srgbClr val="7030A0"/>
              </a:solidFill>
            </a:endParaRPr>
          </a:p>
          <a:p>
            <a:endParaRPr lang="sl-SI" dirty="0">
              <a:solidFill>
                <a:srgbClr val="7030A0"/>
              </a:solidFill>
            </a:endParaRPr>
          </a:p>
          <a:p>
            <a:r>
              <a:rPr lang="ru-RU" dirty="0">
                <a:solidFill>
                  <a:srgbClr val="7030A0"/>
                </a:solidFill>
              </a:rPr>
              <a:t>После завершения Работ Подрядчик уступил (</a:t>
            </a:r>
            <a:r>
              <a:rPr lang="en-US" dirty="0" err="1">
                <a:solidFill>
                  <a:srgbClr val="7030A0"/>
                </a:solidFill>
              </a:rPr>
              <a:t>cessio</a:t>
            </a:r>
            <a:r>
              <a:rPr lang="ru-RU" dirty="0">
                <a:solidFill>
                  <a:srgbClr val="7030A0"/>
                </a:solidFill>
              </a:rPr>
              <a:t>) свои требования по просроченным платежам Факторинговой компании (цессионарий; «C»). </a:t>
            </a:r>
          </a:p>
          <a:p>
            <a:endParaRPr lang="sl-SI" dirty="0">
              <a:solidFill>
                <a:srgbClr val="7030A0"/>
              </a:solidFill>
            </a:endParaRPr>
          </a:p>
          <a:p>
            <a:r>
              <a:rPr lang="ru-RU" dirty="0">
                <a:solidFill>
                  <a:srgbClr val="7030A0"/>
                </a:solidFill>
              </a:rPr>
              <a:t>Поскольку Заказчик не выплатил причитающиеся суммы, цессионарий С (</a:t>
            </a:r>
            <a:r>
              <a:rPr lang="ru-RU" dirty="0" err="1">
                <a:solidFill>
                  <a:srgbClr val="7030A0"/>
                </a:solidFill>
              </a:rPr>
              <a:t>правополучатель</a:t>
            </a:r>
            <a:r>
              <a:rPr lang="ru-RU" dirty="0">
                <a:solidFill>
                  <a:srgbClr val="7030A0"/>
                </a:solidFill>
              </a:rPr>
              <a:t>) возбудил против него арбитражное разбирательство.</a:t>
            </a:r>
            <a:endParaRPr lang="sl-SI" dirty="0">
              <a:solidFill>
                <a:srgbClr val="7030A0"/>
              </a:solidFill>
            </a:endParaRPr>
          </a:p>
          <a:p>
            <a:endParaRPr lang="sl-SI" dirty="0">
              <a:solidFill>
                <a:srgbClr val="7030A0"/>
              </a:solidFill>
            </a:endParaRPr>
          </a:p>
          <a:p>
            <a:r>
              <a:rPr lang="ru-RU" dirty="0">
                <a:solidFill>
                  <a:srgbClr val="7030A0"/>
                </a:solidFill>
              </a:rPr>
              <a:t>Ответчик возражал против юрисдикции арбитражного суда. Он ссылался на принцип отделимости арбитражной оговорки от договора как на один из основополагающих принципов арбитража. По его мнению, отделимость предполагает самостоятельность арбитражного соглашения, таким образом, в случае уступки основного договора права и обязанности по арбитражной оговорке не переуступаются одновременно, если прямо не предусмотрено иное.</a:t>
            </a:r>
            <a:r>
              <a:rPr lang="en-US" dirty="0">
                <a:solidFill>
                  <a:srgbClr val="7030A0"/>
                </a:solidFill>
              </a:rPr>
              <a:t> </a:t>
            </a:r>
            <a:endParaRPr lang="sl-SI" dirty="0">
              <a:solidFill>
                <a:srgbClr val="7030A0"/>
              </a:solidFill>
            </a:endParaRPr>
          </a:p>
          <a:p>
            <a:endParaRPr lang="sl-SI" dirty="0">
              <a:solidFill>
                <a:srgbClr val="7030A0"/>
              </a:solidFill>
            </a:endParaRPr>
          </a:p>
          <a:p>
            <a:r>
              <a:rPr lang="ru-RU" dirty="0">
                <a:solidFill>
                  <a:srgbClr val="7030A0"/>
                </a:solidFill>
              </a:rPr>
              <a:t>Должен ли арбитражный суд признать, что он обладает юрисдикцией?</a:t>
            </a:r>
            <a:endParaRPr lang="sl-SI" dirty="0">
              <a:solidFill>
                <a:srgbClr val="7030A0"/>
              </a:solidFill>
            </a:endParaRPr>
          </a:p>
        </p:txBody>
      </p:sp>
    </p:spTree>
    <p:extLst>
      <p:ext uri="{BB962C8B-B14F-4D97-AF65-F5344CB8AC3E}">
        <p14:creationId xmlns:p14="http://schemas.microsoft.com/office/powerpoint/2010/main" val="3927672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476672"/>
            <a:ext cx="8229600" cy="1143000"/>
          </a:xfrm>
        </p:spPr>
        <p:txBody>
          <a:bodyPr>
            <a:noAutofit/>
          </a:bodyPr>
          <a:lstStyle/>
          <a:p>
            <a:r>
              <a:rPr lang="ru-RU" sz="3200" b="1" dirty="0"/>
              <a:t>Начальный пункт</a:t>
            </a:r>
            <a:r>
              <a:rPr lang="sl-SI" sz="3200" b="1" dirty="0"/>
              <a:t>: </a:t>
            </a:r>
            <a:r>
              <a:rPr lang="ru-RU" sz="3200" b="1" dirty="0"/>
              <a:t>арбитражное соглашения это договор, а договор обязателен для исполнения сторонами, добровольно его заключившими</a:t>
            </a:r>
            <a:endParaRPr lang="sl-SI" sz="3200" b="1" dirty="0"/>
          </a:p>
        </p:txBody>
      </p:sp>
      <p:pic>
        <p:nvPicPr>
          <p:cNvPr id="4" name="Označba mesta vsebine 3"/>
          <p:cNvPicPr>
            <a:picLocks noGrp="1" noChangeAspect="1"/>
          </p:cNvPicPr>
          <p:nvPr>
            <p:ph idx="1"/>
          </p:nvPr>
        </p:nvPicPr>
        <p:blipFill>
          <a:blip r:embed="rId2"/>
          <a:stretch>
            <a:fillRect/>
          </a:stretch>
        </p:blipFill>
        <p:spPr>
          <a:xfrm>
            <a:off x="2190750" y="2196306"/>
            <a:ext cx="4762500" cy="3333750"/>
          </a:xfrm>
          <a:prstGeom prst="rect">
            <a:avLst/>
          </a:prstGeom>
        </p:spPr>
      </p:pic>
    </p:spTree>
    <p:extLst>
      <p:ext uri="{BB962C8B-B14F-4D97-AF65-F5344CB8AC3E}">
        <p14:creationId xmlns:p14="http://schemas.microsoft.com/office/powerpoint/2010/main" val="6422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ru-RU" dirty="0"/>
              <a:t>Уступка</a:t>
            </a:r>
            <a:r>
              <a:rPr lang="en-US" dirty="0"/>
              <a:t> </a:t>
            </a:r>
          </a:p>
        </p:txBody>
      </p:sp>
      <p:sp>
        <p:nvSpPr>
          <p:cNvPr id="3" name="Ograda vsebine 2"/>
          <p:cNvSpPr>
            <a:spLocks noGrp="1"/>
          </p:cNvSpPr>
          <p:nvPr>
            <p:ph idx="1"/>
          </p:nvPr>
        </p:nvSpPr>
        <p:spPr>
          <a:xfrm>
            <a:off x="251520" y="1340768"/>
            <a:ext cx="8712968" cy="5328592"/>
          </a:xfrm>
        </p:spPr>
        <p:txBody>
          <a:bodyPr>
            <a:normAutofit fontScale="40000" lnSpcReduction="20000"/>
          </a:bodyPr>
          <a:lstStyle/>
          <a:p>
            <a:pPr>
              <a:buNone/>
            </a:pPr>
            <a:r>
              <a:rPr lang="ru-RU" sz="6000" dirty="0"/>
              <a:t>Уступка</a:t>
            </a:r>
            <a:r>
              <a:rPr lang="en-US" sz="6000" dirty="0"/>
              <a:t> (</a:t>
            </a:r>
            <a:r>
              <a:rPr lang="ru-RU" sz="6000" i="1" dirty="0"/>
              <a:t>цессия</a:t>
            </a:r>
            <a:r>
              <a:rPr lang="en-US" sz="6000" dirty="0"/>
              <a:t>): </a:t>
            </a:r>
            <a:r>
              <a:rPr lang="ru-RU" sz="6000" dirty="0"/>
              <a:t>цессионарий связан арбитражным соглашением</a:t>
            </a:r>
            <a:r>
              <a:rPr lang="en-US" sz="6000" dirty="0"/>
              <a:t>: VSL </a:t>
            </a:r>
            <a:r>
              <a:rPr lang="en-US" sz="6000" dirty="0" err="1"/>
              <a:t>sklep</a:t>
            </a:r>
            <a:r>
              <a:rPr lang="en-US" sz="6000" dirty="0"/>
              <a:t> II </a:t>
            </a:r>
            <a:r>
              <a:rPr lang="en-US" sz="6000" dirty="0" err="1"/>
              <a:t>Cpg</a:t>
            </a:r>
            <a:r>
              <a:rPr lang="en-US" sz="6000" dirty="0"/>
              <a:t> 266/2010, 11.5.2010</a:t>
            </a:r>
          </a:p>
          <a:p>
            <a:pPr>
              <a:buNone/>
            </a:pPr>
            <a:r>
              <a:rPr lang="ru-RU" sz="6000" dirty="0"/>
              <a:t>Уступка в силу закона (</a:t>
            </a:r>
            <a:r>
              <a:rPr lang="ru-RU" sz="6000" dirty="0" err="1"/>
              <a:t>subrogatio</a:t>
            </a:r>
            <a:r>
              <a:rPr lang="ru-RU" sz="6000" dirty="0"/>
              <a:t>): правопреемник, связанный арбитражным соглашением </a:t>
            </a:r>
            <a:r>
              <a:rPr lang="en-US" sz="6000" dirty="0"/>
              <a:t>: </a:t>
            </a:r>
            <a:r>
              <a:rPr lang="en-US" sz="6000" dirty="0">
                <a:solidFill>
                  <a:srgbClr val="FF0000"/>
                </a:solidFill>
              </a:rPr>
              <a:t>VSK </a:t>
            </a:r>
            <a:r>
              <a:rPr lang="en-US" sz="6000" dirty="0" err="1">
                <a:solidFill>
                  <a:srgbClr val="FF0000"/>
                </a:solidFill>
              </a:rPr>
              <a:t>sklep</a:t>
            </a:r>
            <a:r>
              <a:rPr lang="en-US" sz="6000" dirty="0">
                <a:solidFill>
                  <a:srgbClr val="FF0000"/>
                </a:solidFill>
              </a:rPr>
              <a:t> </a:t>
            </a:r>
            <a:r>
              <a:rPr lang="en-US" sz="6000" dirty="0" err="1">
                <a:solidFill>
                  <a:srgbClr val="FF0000"/>
                </a:solidFill>
              </a:rPr>
              <a:t>Cpg</a:t>
            </a:r>
            <a:r>
              <a:rPr lang="en-US" sz="6000" dirty="0">
                <a:solidFill>
                  <a:srgbClr val="FF0000"/>
                </a:solidFill>
              </a:rPr>
              <a:t> 145/2009 10.12.2009</a:t>
            </a:r>
          </a:p>
          <a:p>
            <a:pPr>
              <a:buNone/>
            </a:pPr>
            <a:r>
              <a:rPr lang="ru-RU" dirty="0"/>
              <a:t>Арбитражное соглашение касается дополнительных прав, и такие права автоматически переходят при передаче основного требования; Доктрина «отделимости» арбитражного соглашения здесь не применима</a:t>
            </a:r>
            <a:r>
              <a:rPr lang="en-US" dirty="0"/>
              <a:t> </a:t>
            </a:r>
          </a:p>
          <a:p>
            <a:endParaRPr lang="en-US" b="1" dirty="0"/>
          </a:p>
          <a:p>
            <a:pPr>
              <a:buNone/>
            </a:pPr>
            <a:r>
              <a:rPr lang="en-US" sz="4000" dirty="0"/>
              <a:t>SFCD,  </a:t>
            </a:r>
            <a:r>
              <a:rPr lang="ru-RU" sz="4000" dirty="0"/>
              <a:t>16 октября</a:t>
            </a:r>
            <a:r>
              <a:rPr lang="en-US" sz="4000" dirty="0"/>
              <a:t> 2001</a:t>
            </a:r>
            <a:r>
              <a:rPr lang="ru-RU" sz="4000" dirty="0"/>
              <a:t> г.</a:t>
            </a:r>
            <a:r>
              <a:rPr lang="en-US" sz="4000" dirty="0"/>
              <a:t> (</a:t>
            </a:r>
            <a:r>
              <a:rPr lang="ru-RU" sz="4000" dirty="0"/>
              <a:t>дело компании Пежо</a:t>
            </a:r>
            <a:r>
              <a:rPr lang="en-US" sz="4000" dirty="0"/>
              <a:t>): </a:t>
            </a:r>
            <a:r>
              <a:rPr lang="ru-RU" sz="4000" dirty="0"/>
              <a:t>при уступке договорного права, арбитражная оговорка также переходит к правопреемнику при условии, что уступка действительна</a:t>
            </a:r>
            <a:r>
              <a:rPr lang="en-US" sz="4000" dirty="0"/>
              <a:t> </a:t>
            </a:r>
          </a:p>
          <a:p>
            <a:pPr>
              <a:buNone/>
            </a:pPr>
            <a:endParaRPr lang="en-US" sz="4000" dirty="0"/>
          </a:p>
          <a:p>
            <a:pPr>
              <a:buNone/>
            </a:pPr>
            <a:r>
              <a:rPr lang="en-US" sz="4000" dirty="0"/>
              <a:t>SFCD, </a:t>
            </a:r>
            <a:r>
              <a:rPr lang="ru-RU" sz="4000" dirty="0"/>
              <a:t>18 декабря</a:t>
            </a:r>
            <a:r>
              <a:rPr lang="en-US" sz="4000" dirty="0"/>
              <a:t> 2001</a:t>
            </a:r>
            <a:r>
              <a:rPr lang="ru-RU" sz="4000" dirty="0"/>
              <a:t> г.</a:t>
            </a:r>
            <a:r>
              <a:rPr lang="en-US" sz="4000" dirty="0"/>
              <a:t>, 4P 126/2001 (</a:t>
            </a:r>
            <a:r>
              <a:rPr lang="ru-RU" sz="4000" dirty="0"/>
              <a:t>дело компании Лукойл</a:t>
            </a:r>
            <a:r>
              <a:rPr lang="en-US" sz="4000" dirty="0"/>
              <a:t>): </a:t>
            </a:r>
            <a:r>
              <a:rPr lang="ru-RU" sz="4000" dirty="0"/>
              <a:t>принятие долгов: </a:t>
            </a:r>
          </a:p>
          <a:p>
            <a:pPr>
              <a:buNone/>
            </a:pPr>
            <a:r>
              <a:rPr lang="ru-RU" sz="4000" dirty="0"/>
              <a:t>Компания оплатила счета за российского заказчика, который нанял турецкого </a:t>
            </a:r>
          </a:p>
          <a:p>
            <a:pPr>
              <a:buNone/>
            </a:pPr>
            <a:r>
              <a:rPr lang="ru-RU" sz="4000" dirty="0"/>
              <a:t>подрядчика, и, таким образом, взяла на себя обязательства заказчика по строительному контракту, включая обязательство по разрешению споров в арбитраже.</a:t>
            </a:r>
            <a:endParaRPr lang="en-US" sz="4000" dirty="0"/>
          </a:p>
          <a:p>
            <a:pPr>
              <a:buNone/>
            </a:pPr>
            <a:endParaRPr lang="en-US" dirty="0"/>
          </a:p>
          <a:p>
            <a:endParaRPr lang="en-US" dirty="0"/>
          </a:p>
          <a:p>
            <a:pPr>
              <a:buNone/>
            </a:pPr>
            <a:r>
              <a:rPr lang="en-US" sz="4000" dirty="0"/>
              <a:t>20</a:t>
            </a:r>
            <a:r>
              <a:rPr lang="ru-RU" sz="4000" dirty="0"/>
              <a:t> июня</a:t>
            </a:r>
            <a:r>
              <a:rPr lang="en-US" sz="4000" dirty="0"/>
              <a:t> 2016</a:t>
            </a:r>
            <a:r>
              <a:rPr lang="ru-RU" sz="4000" dirty="0"/>
              <a:t> г.</a:t>
            </a:r>
            <a:r>
              <a:rPr lang="en-US" sz="4000" dirty="0"/>
              <a:t>, </a:t>
            </a:r>
            <a:r>
              <a:rPr lang="en-US" sz="4000" b="1" dirty="0"/>
              <a:t>Alstom </a:t>
            </a:r>
            <a:r>
              <a:rPr lang="en-US" sz="4000" b="1" dirty="0" err="1"/>
              <a:t>Brasil</a:t>
            </a:r>
            <a:r>
              <a:rPr lang="en-US" sz="4000" b="1" dirty="0"/>
              <a:t> </a:t>
            </a:r>
            <a:r>
              <a:rPr lang="en-US" sz="4000" b="1" dirty="0" err="1"/>
              <a:t>Energia</a:t>
            </a:r>
            <a:r>
              <a:rPr lang="en-US" sz="4000" b="1" dirty="0"/>
              <a:t> e </a:t>
            </a:r>
            <a:r>
              <a:rPr lang="en-US" sz="4000" b="1" dirty="0" err="1"/>
              <a:t>Transporte</a:t>
            </a:r>
            <a:r>
              <a:rPr lang="en-US" sz="4000" b="1" dirty="0"/>
              <a:t> </a:t>
            </a:r>
            <a:r>
              <a:rPr lang="en-US" sz="4000" b="1" dirty="0" err="1"/>
              <a:t>Ltda</a:t>
            </a:r>
            <a:r>
              <a:rPr lang="en-US" sz="4000" dirty="0"/>
              <a:t>, 15-cv-08221-AKH, ECF 32 (S.D.N.Y.)</a:t>
            </a:r>
          </a:p>
          <a:p>
            <a:pPr>
              <a:buNone/>
            </a:pPr>
            <a:r>
              <a:rPr lang="ru-RU" sz="4000" dirty="0"/>
              <a:t>страховщик защищал права своего страхователя как правопреемника страхователя </a:t>
            </a:r>
          </a:p>
          <a:p>
            <a:pPr>
              <a:buNone/>
            </a:pPr>
            <a:r>
              <a:rPr lang="ru-RU" sz="4000" dirty="0"/>
              <a:t>по договору между страхователем и третьей стороной, поэтому был связан </a:t>
            </a:r>
          </a:p>
          <a:p>
            <a:pPr>
              <a:buNone/>
            </a:pPr>
            <a:r>
              <a:rPr lang="ru-RU" sz="4000" dirty="0"/>
              <a:t>арбитражной оговоркой</a:t>
            </a:r>
            <a:r>
              <a:rPr lang="en-US" dirty="0"/>
              <a:t> </a:t>
            </a:r>
            <a:br>
              <a:rPr lang="en-US" dirty="0"/>
            </a:br>
            <a:endParaRPr lang="en-US" dirty="0">
              <a:solidFill>
                <a:srgbClr val="FF0000"/>
              </a:solidFill>
            </a:endParaRPr>
          </a:p>
        </p:txBody>
      </p:sp>
      <p:pic>
        <p:nvPicPr>
          <p:cNvPr id="4" name="Slika 3" descr="Image result for slovenia flag"/>
          <p:cNvPicPr/>
          <p:nvPr/>
        </p:nvPicPr>
        <p:blipFill>
          <a:blip r:embed="rId2" cstate="print"/>
          <a:srcRect/>
          <a:stretch>
            <a:fillRect/>
          </a:stretch>
        </p:blipFill>
        <p:spPr bwMode="auto">
          <a:xfrm>
            <a:off x="7524328" y="260648"/>
            <a:ext cx="1296144" cy="936104"/>
          </a:xfrm>
          <a:prstGeom prst="rect">
            <a:avLst/>
          </a:prstGeom>
          <a:noFill/>
          <a:ln w="9525">
            <a:noFill/>
            <a:miter lim="800000"/>
            <a:headEnd/>
            <a:tailEnd/>
          </a:ln>
        </p:spPr>
      </p:pic>
      <p:pic>
        <p:nvPicPr>
          <p:cNvPr id="5" name="Slika 4" descr="Image result for swiss flag"/>
          <p:cNvPicPr/>
          <p:nvPr/>
        </p:nvPicPr>
        <p:blipFill>
          <a:blip r:embed="rId3" cstate="print"/>
          <a:srcRect/>
          <a:stretch>
            <a:fillRect/>
          </a:stretch>
        </p:blipFill>
        <p:spPr bwMode="auto">
          <a:xfrm>
            <a:off x="7668344" y="3990950"/>
            <a:ext cx="936104" cy="734194"/>
          </a:xfrm>
          <a:prstGeom prst="rect">
            <a:avLst/>
          </a:prstGeom>
          <a:noFill/>
          <a:ln w="9525">
            <a:noFill/>
            <a:miter lim="800000"/>
            <a:headEnd/>
            <a:tailEnd/>
          </a:ln>
        </p:spPr>
      </p:pic>
      <p:pic>
        <p:nvPicPr>
          <p:cNvPr id="6" name="Slika 5" descr="Image result for usa flag"/>
          <p:cNvPicPr/>
          <p:nvPr/>
        </p:nvPicPr>
        <p:blipFill>
          <a:blip r:embed="rId4" cstate="print"/>
          <a:srcRect/>
          <a:stretch>
            <a:fillRect/>
          </a:stretch>
        </p:blipFill>
        <p:spPr bwMode="auto">
          <a:xfrm>
            <a:off x="7740352" y="5733256"/>
            <a:ext cx="1152128" cy="90259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endParaRPr lang="en-US" dirty="0"/>
          </a:p>
        </p:txBody>
      </p:sp>
      <p:sp>
        <p:nvSpPr>
          <p:cNvPr id="3" name="Ograda vsebine 2"/>
          <p:cNvSpPr>
            <a:spLocks noGrp="1"/>
          </p:cNvSpPr>
          <p:nvPr>
            <p:ph idx="1"/>
          </p:nvPr>
        </p:nvSpPr>
        <p:spPr/>
        <p:txBody>
          <a:bodyPr>
            <a:normAutofit fontScale="92500"/>
          </a:bodyPr>
          <a:lstStyle/>
          <a:p>
            <a:pPr>
              <a:buNone/>
            </a:pPr>
            <a:r>
              <a:rPr lang="ru-RU" b="1" dirty="0" err="1"/>
              <a:t>Ст</a:t>
            </a:r>
            <a:r>
              <a:rPr lang="en-US" b="1" dirty="0"/>
              <a:t>.  13 </a:t>
            </a:r>
            <a:r>
              <a:rPr lang="ru-RU" b="1" dirty="0"/>
              <a:t>Закона об арбитраже Сербии</a:t>
            </a:r>
            <a:r>
              <a:rPr lang="en-US" b="1" dirty="0"/>
              <a:t>: </a:t>
            </a:r>
            <a:endParaRPr lang="en-US" dirty="0"/>
          </a:p>
          <a:p>
            <a:pPr>
              <a:buNone/>
            </a:pPr>
            <a:r>
              <a:rPr lang="ru-RU" dirty="0"/>
              <a:t>Арбитражное соглашение остается в силе и в случае уступки (цессии) договора или требования, если не оговорено иное.</a:t>
            </a:r>
            <a:r>
              <a:rPr lang="en-US" dirty="0"/>
              <a:t> </a:t>
            </a:r>
          </a:p>
          <a:p>
            <a:pPr>
              <a:buNone/>
            </a:pPr>
            <a:r>
              <a:rPr lang="ru-RU" dirty="0"/>
              <a:t>Арбитражное соглашение остается в силе в случае суброгации, если не согласовано иное.</a:t>
            </a:r>
            <a:endParaRPr lang="en-US" dirty="0"/>
          </a:p>
          <a:p>
            <a:pPr>
              <a:buNone/>
            </a:pPr>
            <a:r>
              <a:rPr lang="en-US" dirty="0"/>
              <a:t> </a:t>
            </a:r>
            <a:r>
              <a:rPr lang="ru-RU" dirty="0"/>
              <a:t>Положения пунктов 1 и 2 настоящей статьи применяются к другим случаям перехода требования, если не оговорено иное.</a:t>
            </a:r>
            <a:endParaRPr lang="en-US" dirty="0"/>
          </a:p>
        </p:txBody>
      </p:sp>
      <p:pic>
        <p:nvPicPr>
          <p:cNvPr id="4" name="Slika 3" descr="Image result for srbija zastava"/>
          <p:cNvPicPr/>
          <p:nvPr/>
        </p:nvPicPr>
        <p:blipFill>
          <a:blip r:embed="rId2" cstate="print"/>
          <a:srcRect/>
          <a:stretch>
            <a:fillRect/>
          </a:stretch>
        </p:blipFill>
        <p:spPr bwMode="auto">
          <a:xfrm>
            <a:off x="7631792" y="5288555"/>
            <a:ext cx="1512208" cy="158421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ru-RU" sz="2800" b="1" dirty="0"/>
              <a:t>Уступка во время незавершенного арбитража</a:t>
            </a:r>
            <a:endParaRPr lang="en-US" sz="2800" dirty="0"/>
          </a:p>
        </p:txBody>
      </p:sp>
      <p:sp>
        <p:nvSpPr>
          <p:cNvPr id="3" name="Ograda vsebine 2"/>
          <p:cNvSpPr>
            <a:spLocks noGrp="1"/>
          </p:cNvSpPr>
          <p:nvPr>
            <p:ph idx="1"/>
          </p:nvPr>
        </p:nvSpPr>
        <p:spPr/>
        <p:txBody>
          <a:bodyPr>
            <a:normAutofit/>
          </a:bodyPr>
          <a:lstStyle/>
          <a:p>
            <a:pPr>
              <a:buNone/>
            </a:pPr>
            <a:r>
              <a:rPr lang="ru-RU" i="1" dirty="0"/>
              <a:t>Республика Казахстан против </a:t>
            </a:r>
            <a:r>
              <a:rPr lang="ru-RU" i="1" dirty="0" err="1"/>
              <a:t>Istil</a:t>
            </a:r>
            <a:r>
              <a:rPr lang="ru-RU" i="1" dirty="0"/>
              <a:t> </a:t>
            </a:r>
            <a:r>
              <a:rPr lang="ru-RU" i="1" dirty="0" err="1"/>
              <a:t>Group</a:t>
            </a:r>
            <a:r>
              <a:rPr lang="ru-RU" i="1" dirty="0"/>
              <a:t> </a:t>
            </a:r>
            <a:r>
              <a:rPr lang="ru-RU" i="1" dirty="0" err="1"/>
              <a:t>Inc</a:t>
            </a:r>
            <a:r>
              <a:rPr lang="ru-RU" i="1" dirty="0"/>
              <a:t> (Высокий суд Великобритании)</a:t>
            </a:r>
            <a:endParaRPr lang="en-US" dirty="0"/>
          </a:p>
          <a:p>
            <a:r>
              <a:rPr lang="ru-RU" dirty="0"/>
              <a:t>арбитражная оговорка может быть уступлена даже после начала арбитражного разбирательства, и цессионарий может взять на себя процесс цедента</a:t>
            </a:r>
            <a:endParaRPr lang="en-US" dirty="0"/>
          </a:p>
        </p:txBody>
      </p:sp>
      <p:pic>
        <p:nvPicPr>
          <p:cNvPr id="4" name="Picture 2" descr="Image result for england flag"/>
          <p:cNvPicPr>
            <a:picLocks noChangeAspect="1" noChangeArrowheads="1"/>
          </p:cNvPicPr>
          <p:nvPr/>
        </p:nvPicPr>
        <p:blipFill>
          <a:blip r:embed="rId2" cstate="print"/>
          <a:srcRect/>
          <a:stretch>
            <a:fillRect/>
          </a:stretch>
        </p:blipFill>
        <p:spPr bwMode="auto">
          <a:xfrm>
            <a:off x="6732240" y="4509120"/>
            <a:ext cx="1585201" cy="95480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sz="2800" dirty="0">
                <a:solidFill>
                  <a:srgbClr val="7030A0"/>
                </a:solidFill>
              </a:rPr>
              <a:t>Применимость арбитражных соглашений к гаранту, не подписавшему соглашение – практическое задание</a:t>
            </a:r>
            <a:endParaRPr lang="sl-SI" sz="2800" dirty="0">
              <a:solidFill>
                <a:srgbClr val="7030A0"/>
              </a:solidFill>
            </a:endParaRPr>
          </a:p>
        </p:txBody>
      </p:sp>
      <p:sp>
        <p:nvSpPr>
          <p:cNvPr id="3" name="Označba mesta vsebine 2"/>
          <p:cNvSpPr>
            <a:spLocks noGrp="1"/>
          </p:cNvSpPr>
          <p:nvPr>
            <p:ph idx="1"/>
          </p:nvPr>
        </p:nvSpPr>
        <p:spPr>
          <a:xfrm>
            <a:off x="457200" y="1600200"/>
            <a:ext cx="8229600" cy="4997152"/>
          </a:xfrm>
        </p:spPr>
        <p:txBody>
          <a:bodyPr>
            <a:normAutofit fontScale="55000" lnSpcReduction="20000"/>
          </a:bodyPr>
          <a:lstStyle/>
          <a:p>
            <a:r>
              <a:rPr lang="ru-RU" dirty="0">
                <a:solidFill>
                  <a:srgbClr val="7030A0"/>
                </a:solidFill>
              </a:rPr>
              <a:t>Крупный договор купли-продажи товаров, заключенный в апреле 2021 года между Продавцом и Покупателем, содержит стандартную арбитражную оговорку для арбитража ICC.</a:t>
            </a:r>
            <a:r>
              <a:rPr lang="sl-SI" dirty="0">
                <a:solidFill>
                  <a:srgbClr val="7030A0"/>
                </a:solidFill>
              </a:rPr>
              <a:t> </a:t>
            </a:r>
          </a:p>
          <a:p>
            <a:r>
              <a:rPr lang="ru-RU" dirty="0">
                <a:solidFill>
                  <a:srgbClr val="7030A0"/>
                </a:solidFill>
              </a:rPr>
              <a:t>В июне 2021 года по запросу покупателя как заявителя гарантии банк предоставил безусловную и безотзывную гарантию первого требования. Банк гарантировал исполнение своего клиента, т.е. соискателя гарантии, и принимал на себя обязательство произвести оплату, если соискатель гарантии не выполнит свои договорные обязательства перед продавцом как бенефициаром гарантии. </a:t>
            </a:r>
            <a:r>
              <a:rPr lang="en-US" dirty="0">
                <a:solidFill>
                  <a:srgbClr val="7030A0"/>
                </a:solidFill>
              </a:rPr>
              <a:t> </a:t>
            </a:r>
            <a:endParaRPr lang="sl-SI" dirty="0">
              <a:solidFill>
                <a:srgbClr val="7030A0"/>
              </a:solidFill>
            </a:endParaRPr>
          </a:p>
          <a:p>
            <a:r>
              <a:rPr lang="ru-RU" dirty="0">
                <a:solidFill>
                  <a:srgbClr val="7030A0"/>
                </a:solidFill>
              </a:rPr>
              <a:t>Поскольку покупатель не уплатил согласованную покупную цену, продавец возбудил против банка арбитражное разбирательство, ссылаясь на гарантию. Истец утверждал, что в связи с тесной связью между договором поручительства и генеральным соглашением (договором купли-продажи) по своему содержанию арбитражное соглашение в генеральном соглашении автоматически распространяется на гаранта, хотя он и не является подписантом.</a:t>
            </a:r>
            <a:endParaRPr lang="sl-SI" dirty="0">
              <a:solidFill>
                <a:srgbClr val="7030A0"/>
              </a:solidFill>
            </a:endParaRPr>
          </a:p>
          <a:p>
            <a:r>
              <a:rPr lang="ru-RU" dirty="0">
                <a:solidFill>
                  <a:srgbClr val="7030A0"/>
                </a:solidFill>
              </a:rPr>
              <a:t>Банк возражал против юрисдикции арбитражного суда и ссылался на то, что он никогда не подписывал арбитражное соглашение.</a:t>
            </a:r>
          </a:p>
          <a:p>
            <a:r>
              <a:rPr lang="ru-RU" dirty="0">
                <a:solidFill>
                  <a:srgbClr val="7030A0"/>
                </a:solidFill>
              </a:rPr>
              <a:t>Должен ли арбитражный суд объявить, что он обладает юрисдикцией?</a:t>
            </a:r>
            <a:endParaRPr lang="sl-SI" dirty="0">
              <a:solidFill>
                <a:srgbClr val="7030A0"/>
              </a:solidFill>
            </a:endParaRPr>
          </a:p>
        </p:txBody>
      </p:sp>
    </p:spTree>
    <p:extLst>
      <p:ext uri="{BB962C8B-B14F-4D97-AF65-F5344CB8AC3E}">
        <p14:creationId xmlns:p14="http://schemas.microsoft.com/office/powerpoint/2010/main" val="265721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ru-RU" dirty="0"/>
              <a:t>Гарантии</a:t>
            </a:r>
            <a:endParaRPr lang="en-US" dirty="0"/>
          </a:p>
        </p:txBody>
      </p:sp>
      <p:sp>
        <p:nvSpPr>
          <p:cNvPr id="3" name="Ograda vsebine 2"/>
          <p:cNvSpPr>
            <a:spLocks noGrp="1"/>
          </p:cNvSpPr>
          <p:nvPr>
            <p:ph idx="1"/>
          </p:nvPr>
        </p:nvSpPr>
        <p:spPr>
          <a:xfrm>
            <a:off x="467544" y="1556792"/>
            <a:ext cx="8229600" cy="4525963"/>
          </a:xfrm>
        </p:spPr>
        <p:txBody>
          <a:bodyPr>
            <a:normAutofit fontScale="70000" lnSpcReduction="20000"/>
          </a:bodyPr>
          <a:lstStyle/>
          <a:p>
            <a:r>
              <a:rPr lang="en-US" dirty="0"/>
              <a:t>VS RS </a:t>
            </a:r>
            <a:r>
              <a:rPr lang="en-US" dirty="0" err="1"/>
              <a:t>Cpg</a:t>
            </a:r>
            <a:r>
              <a:rPr lang="en-US" dirty="0"/>
              <a:t> 2/2009, 16.12.2009: </a:t>
            </a:r>
            <a:r>
              <a:rPr lang="ru-RU" dirty="0"/>
              <a:t>отсутствует продление арбитражного соглашения; подписав приложение к договору, гарант не стал стороной договора. Два отдельных договора, </a:t>
            </a:r>
            <a:r>
              <a:rPr lang="ru-RU" b="1" dirty="0"/>
              <a:t>отсутствует намерение быть связанным первоначальным договором, который включает арбитражную оговорку</a:t>
            </a:r>
            <a:r>
              <a:rPr lang="ru-RU" dirty="0"/>
              <a:t> </a:t>
            </a:r>
          </a:p>
          <a:p>
            <a:endParaRPr lang="en-US" dirty="0"/>
          </a:p>
          <a:p>
            <a:r>
              <a:rPr lang="en-US" b="1" dirty="0"/>
              <a:t>VSL </a:t>
            </a:r>
            <a:r>
              <a:rPr lang="en-US" b="1" dirty="0" err="1"/>
              <a:t>sklep</a:t>
            </a:r>
            <a:r>
              <a:rPr lang="en-US" b="1" dirty="0"/>
              <a:t> I </a:t>
            </a:r>
            <a:r>
              <a:rPr lang="en-US" b="1" dirty="0" err="1"/>
              <a:t>Cpg</a:t>
            </a:r>
            <a:r>
              <a:rPr lang="en-US" b="1" dirty="0"/>
              <a:t> 1300/2012, 12.12.2012: </a:t>
            </a:r>
            <a:r>
              <a:rPr lang="ru-RU" b="1" dirty="0"/>
              <a:t>банковская гарантия: банк не связан арбитражным соглашением, содержащимся в основном договоре. Два отдельных контракта</a:t>
            </a:r>
            <a:endParaRPr lang="en-US" b="1" dirty="0"/>
          </a:p>
          <a:p>
            <a:endParaRPr lang="en-US" dirty="0"/>
          </a:p>
          <a:p>
            <a:r>
              <a:rPr lang="ru-RU" b="1" dirty="0"/>
              <a:t>«само гарантийное соглашение не может быть истолковано как включающее арбитражную оговорку в основной договор»</a:t>
            </a:r>
            <a:r>
              <a:rPr lang="en-US" b="1" dirty="0"/>
              <a:t> </a:t>
            </a:r>
            <a:r>
              <a:rPr lang="en-US" dirty="0"/>
              <a:t>FSCD, 19</a:t>
            </a:r>
            <a:r>
              <a:rPr lang="ru-RU" dirty="0"/>
              <a:t> августа</a:t>
            </a:r>
            <a:r>
              <a:rPr lang="en-US" dirty="0"/>
              <a:t> 2008</a:t>
            </a:r>
            <a:r>
              <a:rPr lang="ru-RU" dirty="0"/>
              <a:t> г.</a:t>
            </a:r>
            <a:r>
              <a:rPr lang="en-US" dirty="0"/>
              <a:t>, 4A-128/2008</a:t>
            </a:r>
            <a:endParaRPr lang="en-US" b="1" dirty="0"/>
          </a:p>
          <a:p>
            <a:endParaRPr lang="en-US" dirty="0"/>
          </a:p>
        </p:txBody>
      </p:sp>
      <p:pic>
        <p:nvPicPr>
          <p:cNvPr id="4" name="Slika 3" descr="Image result for slovenia flag"/>
          <p:cNvPicPr/>
          <p:nvPr/>
        </p:nvPicPr>
        <p:blipFill>
          <a:blip r:embed="rId2" cstate="print"/>
          <a:srcRect/>
          <a:stretch>
            <a:fillRect/>
          </a:stretch>
        </p:blipFill>
        <p:spPr bwMode="auto">
          <a:xfrm>
            <a:off x="7524328" y="1170086"/>
            <a:ext cx="1080120" cy="662186"/>
          </a:xfrm>
          <a:prstGeom prst="rect">
            <a:avLst/>
          </a:prstGeom>
          <a:noFill/>
          <a:ln w="9525">
            <a:noFill/>
            <a:miter lim="800000"/>
            <a:headEnd/>
            <a:tailEnd/>
          </a:ln>
        </p:spPr>
      </p:pic>
      <p:pic>
        <p:nvPicPr>
          <p:cNvPr id="5" name="Slika 4" descr="Image result for swiss flag"/>
          <p:cNvPicPr/>
          <p:nvPr/>
        </p:nvPicPr>
        <p:blipFill>
          <a:blip r:embed="rId3" cstate="print"/>
          <a:srcRect/>
          <a:stretch>
            <a:fillRect/>
          </a:stretch>
        </p:blipFill>
        <p:spPr bwMode="auto">
          <a:xfrm>
            <a:off x="7576170" y="3880697"/>
            <a:ext cx="936104" cy="734194"/>
          </a:xfrm>
          <a:prstGeom prst="rect">
            <a:avLst/>
          </a:prstGeom>
          <a:noFill/>
          <a:ln w="9525">
            <a:noFill/>
            <a:miter lim="800000"/>
            <a:headEnd/>
            <a:tailEnd/>
          </a:ln>
        </p:spPr>
      </p:pic>
      <p:pic>
        <p:nvPicPr>
          <p:cNvPr id="6" name="Slika 5" descr="Image result for slovenia flag"/>
          <p:cNvPicPr/>
          <p:nvPr/>
        </p:nvPicPr>
        <p:blipFill>
          <a:blip r:embed="rId2" cstate="print"/>
          <a:srcRect/>
          <a:stretch>
            <a:fillRect/>
          </a:stretch>
        </p:blipFill>
        <p:spPr bwMode="auto">
          <a:xfrm>
            <a:off x="7591425" y="2708940"/>
            <a:ext cx="1152128" cy="662186"/>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ru-RU" dirty="0"/>
              <a:t>Гарантии</a:t>
            </a:r>
            <a:r>
              <a:rPr lang="en-US" dirty="0"/>
              <a:t> – </a:t>
            </a:r>
            <a:r>
              <a:rPr lang="ru-RU" sz="5400" b="1" dirty="0">
                <a:solidFill>
                  <a:srgbClr val="FF0000"/>
                </a:solidFill>
              </a:rPr>
              <a:t>внимание</a:t>
            </a:r>
            <a:r>
              <a:rPr lang="en-US" sz="5400" b="1" dirty="0">
                <a:solidFill>
                  <a:srgbClr val="FF0000"/>
                </a:solidFill>
              </a:rPr>
              <a:t>!</a:t>
            </a:r>
          </a:p>
        </p:txBody>
      </p:sp>
      <p:sp>
        <p:nvSpPr>
          <p:cNvPr id="3" name="Ograda vsebine 2"/>
          <p:cNvSpPr>
            <a:spLocks noGrp="1"/>
          </p:cNvSpPr>
          <p:nvPr>
            <p:ph idx="1"/>
          </p:nvPr>
        </p:nvSpPr>
        <p:spPr/>
        <p:txBody>
          <a:bodyPr>
            <a:normAutofit fontScale="77500" lnSpcReduction="20000"/>
          </a:bodyPr>
          <a:lstStyle/>
          <a:p>
            <a:pPr>
              <a:buNone/>
            </a:pPr>
            <a:r>
              <a:rPr lang="ru-RU" dirty="0"/>
              <a:t>арбитражное соглашение в основном контракте включается в гарантийное соглашение, поскольку гарантийное соглашение относится к основному контракту, а гарант утверждает арбитражную оговорку в основном контракте (</a:t>
            </a:r>
            <a:r>
              <a:rPr lang="ru-RU" dirty="0" err="1"/>
              <a:t>Филипинский</a:t>
            </a:r>
            <a:r>
              <a:rPr lang="ru-RU" dirty="0"/>
              <a:t> банк развития против </a:t>
            </a:r>
            <a:r>
              <a:rPr lang="ru-RU" dirty="0" err="1"/>
              <a:t>Chemtex</a:t>
            </a:r>
            <a:r>
              <a:rPr lang="ru-RU" dirty="0"/>
              <a:t> </a:t>
            </a:r>
            <a:r>
              <a:rPr lang="ru-RU" dirty="0" err="1"/>
              <a:t>Fibers</a:t>
            </a:r>
            <a:r>
              <a:rPr lang="ru-RU" dirty="0"/>
              <a:t> </a:t>
            </a:r>
            <a:r>
              <a:rPr lang="ru-RU" dirty="0" err="1"/>
              <a:t>Inc</a:t>
            </a:r>
            <a:r>
              <a:rPr lang="ru-RU" dirty="0"/>
              <a:t>.</a:t>
            </a:r>
            <a:r>
              <a:rPr lang="en-US" dirty="0"/>
              <a:t> 617 F.Supp.55 (1985)</a:t>
            </a:r>
          </a:p>
          <a:p>
            <a:pPr>
              <a:buNone/>
            </a:pPr>
            <a:endParaRPr lang="en-US" dirty="0"/>
          </a:p>
          <a:p>
            <a:pPr>
              <a:buNone/>
            </a:pPr>
            <a:r>
              <a:rPr lang="en-US" dirty="0"/>
              <a:t> </a:t>
            </a:r>
            <a:r>
              <a:rPr lang="ru-RU" dirty="0"/>
              <a:t>Если сторона, гарантирующая исполнение одной из сторон контракта, подписывает этот контракт, она может считаться самостоятельной стороной контракта или быть связанной пунктом о разрешении споров в контракте</a:t>
            </a:r>
            <a:endParaRPr lang="en-US" dirty="0"/>
          </a:p>
          <a:p>
            <a:pPr>
              <a:buNone/>
            </a:pPr>
            <a:r>
              <a:rPr lang="en-US" dirty="0"/>
              <a:t>FSCD, 21 </a:t>
            </a:r>
            <a:r>
              <a:rPr lang="ru-RU" dirty="0"/>
              <a:t>августа</a:t>
            </a:r>
            <a:r>
              <a:rPr lang="en-US" dirty="0"/>
              <a:t> 2008</a:t>
            </a:r>
            <a:r>
              <a:rPr lang="ru-RU" dirty="0"/>
              <a:t> г.</a:t>
            </a:r>
            <a:r>
              <a:rPr lang="en-US" dirty="0"/>
              <a:t>, 4A-194/2008</a:t>
            </a:r>
          </a:p>
          <a:p>
            <a:pPr>
              <a:buNone/>
            </a:pPr>
            <a:endParaRPr lang="en-US" dirty="0"/>
          </a:p>
        </p:txBody>
      </p:sp>
      <p:pic>
        <p:nvPicPr>
          <p:cNvPr id="4" name="Slika 3" descr="Image result for usa flag"/>
          <p:cNvPicPr/>
          <p:nvPr/>
        </p:nvPicPr>
        <p:blipFill>
          <a:blip r:embed="rId2" cstate="print"/>
          <a:srcRect/>
          <a:stretch>
            <a:fillRect/>
          </a:stretch>
        </p:blipFill>
        <p:spPr bwMode="auto">
          <a:xfrm>
            <a:off x="7812360" y="3068960"/>
            <a:ext cx="1008112" cy="830585"/>
          </a:xfrm>
          <a:prstGeom prst="rect">
            <a:avLst/>
          </a:prstGeom>
          <a:noFill/>
          <a:ln w="9525">
            <a:noFill/>
            <a:miter lim="800000"/>
            <a:headEnd/>
            <a:tailEnd/>
          </a:ln>
        </p:spPr>
      </p:pic>
      <p:pic>
        <p:nvPicPr>
          <p:cNvPr id="5" name="Slika 4" descr="Image result for swiss flag"/>
          <p:cNvPicPr/>
          <p:nvPr/>
        </p:nvPicPr>
        <p:blipFill>
          <a:blip r:embed="rId3" cstate="print"/>
          <a:srcRect/>
          <a:stretch>
            <a:fillRect/>
          </a:stretch>
        </p:blipFill>
        <p:spPr bwMode="auto">
          <a:xfrm>
            <a:off x="7884368" y="5589240"/>
            <a:ext cx="936104" cy="734194"/>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endParaRPr lang="en-US" dirty="0"/>
          </a:p>
        </p:txBody>
      </p:sp>
      <p:sp>
        <p:nvSpPr>
          <p:cNvPr id="3" name="Ograda vsebine 2"/>
          <p:cNvSpPr>
            <a:spLocks noGrp="1"/>
          </p:cNvSpPr>
          <p:nvPr>
            <p:ph idx="1"/>
          </p:nvPr>
        </p:nvSpPr>
        <p:spPr/>
        <p:txBody>
          <a:bodyPr>
            <a:normAutofit fontScale="85000" lnSpcReduction="10000"/>
          </a:bodyPr>
          <a:lstStyle/>
          <a:p>
            <a:r>
              <a:rPr lang="ru-RU" b="1" dirty="0"/>
              <a:t>гарант также должен быть обязан принять участие в арбитражном разбирательстве, о котором ходатайствует кредитор, за исключением случаев, когда существуют особые обстоятельства… </a:t>
            </a:r>
            <a:r>
              <a:rPr lang="ru-RU" dirty="0"/>
              <a:t>в данном случае особых обстоятельств нет….. Скорее, большинство обстоятельств…. говорят в пользу того, что </a:t>
            </a:r>
            <a:r>
              <a:rPr lang="ru-RU" b="1" dirty="0"/>
              <a:t>казахстанская сторона контракта и республика были настолько тесно связаны, что их отношения в основном можно сравнить с отношениями между материнской компанией и дочерней компанией. </a:t>
            </a:r>
            <a:endParaRPr lang="en-US" dirty="0"/>
          </a:p>
          <a:p>
            <a:r>
              <a:rPr lang="en-US" dirty="0" err="1"/>
              <a:t>Svea</a:t>
            </a:r>
            <a:r>
              <a:rPr lang="en-US" dirty="0"/>
              <a:t> </a:t>
            </a:r>
            <a:r>
              <a:rPr lang="en-US" dirty="0" err="1"/>
              <a:t>hovrätt</a:t>
            </a:r>
            <a:r>
              <a:rPr lang="en-US" dirty="0"/>
              <a:t>, 16 </a:t>
            </a:r>
            <a:r>
              <a:rPr lang="ru-RU" dirty="0"/>
              <a:t>мая</a:t>
            </a:r>
            <a:r>
              <a:rPr lang="en-US" dirty="0"/>
              <a:t> 2002</a:t>
            </a:r>
            <a:r>
              <a:rPr lang="ru-RU" dirty="0"/>
              <a:t> г.</a:t>
            </a:r>
            <a:r>
              <a:rPr lang="en-US" dirty="0"/>
              <a:t>, T 4496-01</a:t>
            </a:r>
          </a:p>
        </p:txBody>
      </p:sp>
      <p:pic>
        <p:nvPicPr>
          <p:cNvPr id="4" name="Slika 3" descr="File:Flag of Sweden.svg"/>
          <p:cNvPicPr/>
          <p:nvPr/>
        </p:nvPicPr>
        <p:blipFill>
          <a:blip r:embed="rId2" cstate="print"/>
          <a:srcRect/>
          <a:stretch>
            <a:fillRect/>
          </a:stretch>
        </p:blipFill>
        <p:spPr bwMode="auto">
          <a:xfrm>
            <a:off x="6876256" y="5517232"/>
            <a:ext cx="1800240" cy="1152153"/>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44624"/>
            <a:ext cx="8568952" cy="1143000"/>
          </a:xfrm>
        </p:spPr>
        <p:txBody>
          <a:bodyPr>
            <a:normAutofit/>
          </a:bodyPr>
          <a:lstStyle/>
          <a:p>
            <a:r>
              <a:rPr lang="ru-RU" sz="2800" dirty="0">
                <a:solidFill>
                  <a:srgbClr val="7030A0"/>
                </a:solidFill>
              </a:rPr>
              <a:t>Уведомление третьей стороны - Практическое задание:</a:t>
            </a:r>
            <a:endParaRPr lang="sl-SI" sz="2800" dirty="0"/>
          </a:p>
        </p:txBody>
      </p:sp>
      <p:sp>
        <p:nvSpPr>
          <p:cNvPr id="3" name="Označba mesta vsebine 2"/>
          <p:cNvSpPr>
            <a:spLocks noGrp="1"/>
          </p:cNvSpPr>
          <p:nvPr>
            <p:ph idx="1"/>
          </p:nvPr>
        </p:nvSpPr>
        <p:spPr>
          <a:xfrm>
            <a:off x="457200" y="1124744"/>
            <a:ext cx="8229600" cy="5001419"/>
          </a:xfrm>
        </p:spPr>
        <p:txBody>
          <a:bodyPr>
            <a:noAutofit/>
          </a:bodyPr>
          <a:lstStyle/>
          <a:p>
            <a:pPr marL="0" indent="0" algn="just">
              <a:buNone/>
            </a:pPr>
            <a:r>
              <a:rPr lang="ru-RU" sz="1600" dirty="0">
                <a:solidFill>
                  <a:srgbClr val="7030A0"/>
                </a:solidFill>
              </a:rPr>
              <a:t>Заказчик («E») возбудил арбитражное разбирательство против подрядчика («C») в отношении дефектов выполненных Работ (Станция очистки сточных вод - КОС). Он утверждает, что варочные котлы, встроенные в очистные сооружения, неисправны. Иск предъявлен в арбитраж, так как заключенный между указанными сторонами договор строительного подряда содержит арбитражную оговорку.</a:t>
            </a:r>
            <a:endParaRPr lang="sl-SI" sz="1600" dirty="0">
              <a:solidFill>
                <a:srgbClr val="7030A0"/>
              </a:solidFill>
            </a:endParaRPr>
          </a:p>
          <a:p>
            <a:pPr marL="0" indent="0" algn="just">
              <a:buNone/>
            </a:pPr>
            <a:r>
              <a:rPr lang="ru-RU" sz="1600" dirty="0">
                <a:solidFill>
                  <a:srgbClr val="7030A0"/>
                </a:solidFill>
              </a:rPr>
              <a:t>Подрядчик отрицает наличие каких-либо дефектов во встроенных варочных котлах. Однако он также считает, что эти варочные котлы были фактически изготовлены и установлены третьей стороной (его субподрядчиком). Таким образом, подрядчик считает, что исход арбитражного разбирательства будет иметь решающее значение в отношении его потенциальных претензий к субподрядчику. Поэтому Ответчик (Подрядчик) уведомил субподрядчика о предстоящем арбитраже.</a:t>
            </a:r>
            <a:r>
              <a:rPr lang="sl-SI" sz="1600" dirty="0">
                <a:solidFill>
                  <a:srgbClr val="7030A0"/>
                </a:solidFill>
              </a:rPr>
              <a:t> </a:t>
            </a:r>
          </a:p>
          <a:p>
            <a:pPr marL="0" indent="0" algn="just">
              <a:buNone/>
            </a:pPr>
            <a:r>
              <a:rPr lang="ru-RU" sz="1600" dirty="0">
                <a:solidFill>
                  <a:srgbClr val="7030A0"/>
                </a:solidFill>
              </a:rPr>
              <a:t>Он предупредил уведомленную третью сторону, что она может принять решение об участии в этом арбитражном разбирательстве или о том, чтобы остаться в стороне. В любом случае в последующих разбирательствах между уведомляющей стороной и уведомленной третьей стороной последняя не сможет заявить о том, что решение в первоначальном разбирательстве было неверным. Таким образом, если в арбитраже будет установлено, что варочные котлы действительно были неисправны, это будет иметь обязательную силу для претензии будущего Подрядчика к производителю.</a:t>
            </a:r>
            <a:endParaRPr lang="sl-SI" sz="1600" dirty="0">
              <a:solidFill>
                <a:srgbClr val="7030A0"/>
              </a:solidFill>
            </a:endParaRPr>
          </a:p>
          <a:p>
            <a:pPr marL="0" indent="0" algn="just">
              <a:buNone/>
            </a:pPr>
            <a:r>
              <a:rPr lang="ru-RU" sz="1600" dirty="0">
                <a:solidFill>
                  <a:srgbClr val="7030A0"/>
                </a:solidFill>
              </a:rPr>
              <a:t>Субподрядчик возразил, что он никогда не заключал арбитражное соглашение и, следовательно, на него не может отрицательно повлиять результат арбитража. Верен ли этот аргумент?</a:t>
            </a:r>
            <a:endParaRPr lang="sl-SI" sz="1600" dirty="0">
              <a:solidFill>
                <a:srgbClr val="7030A0"/>
              </a:solidFill>
            </a:endParaRPr>
          </a:p>
        </p:txBody>
      </p:sp>
    </p:spTree>
    <p:extLst>
      <p:ext uri="{BB962C8B-B14F-4D97-AF65-F5344CB8AC3E}">
        <p14:creationId xmlns:p14="http://schemas.microsoft.com/office/powerpoint/2010/main" val="942359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dirty="0"/>
              <a:t>Уведомление третьей стороны, вмешательство, встречные иски?</a:t>
            </a:r>
            <a:endParaRPr lang="en-US" dirty="0"/>
          </a:p>
        </p:txBody>
      </p:sp>
      <p:sp>
        <p:nvSpPr>
          <p:cNvPr id="3" name="Ograda vsebine 2"/>
          <p:cNvSpPr>
            <a:spLocks noGrp="1"/>
          </p:cNvSpPr>
          <p:nvPr>
            <p:ph idx="1"/>
          </p:nvPr>
        </p:nvSpPr>
        <p:spPr/>
        <p:txBody>
          <a:bodyPr>
            <a:normAutofit lnSpcReduction="10000"/>
          </a:bodyPr>
          <a:lstStyle/>
          <a:p>
            <a:r>
              <a:rPr lang="ru-RU" dirty="0"/>
              <a:t>уведомление третьей стороны и запрос на присоединение к текущему арбитражному разбирательству </a:t>
            </a:r>
            <a:r>
              <a:rPr lang="ru-RU" b="1" u="sng" dirty="0"/>
              <a:t>не приведут</a:t>
            </a:r>
            <a:r>
              <a:rPr lang="ru-RU" dirty="0"/>
              <a:t> к обязательной силе решения для третьей стороны, если третья сторона также не была стороной арбитражного соглашения. </a:t>
            </a:r>
          </a:p>
          <a:p>
            <a:endParaRPr lang="en-US" dirty="0"/>
          </a:p>
          <a:p>
            <a:pPr>
              <a:buNone/>
            </a:pPr>
            <a:r>
              <a:rPr lang="en-US" dirty="0"/>
              <a:t>OGH, </a:t>
            </a:r>
            <a:r>
              <a:rPr lang="ru-RU" dirty="0"/>
              <a:t>1 октября</a:t>
            </a:r>
            <a:r>
              <a:rPr lang="en-US" dirty="0"/>
              <a:t> 2008, docket no. 6 Ob 170/08f, in </a:t>
            </a:r>
            <a:r>
              <a:rPr lang="en-US" dirty="0" err="1"/>
              <a:t>ecolex</a:t>
            </a:r>
            <a:r>
              <a:rPr lang="en-US" dirty="0"/>
              <a:t> 39 (2009) </a:t>
            </a:r>
          </a:p>
        </p:txBody>
      </p:sp>
      <p:pic>
        <p:nvPicPr>
          <p:cNvPr id="5" name="Slika 4" descr="Image result for austria flag"/>
          <p:cNvPicPr/>
          <p:nvPr/>
        </p:nvPicPr>
        <p:blipFill>
          <a:blip r:embed="rId2" cstate="print"/>
          <a:srcRect/>
          <a:stretch>
            <a:fillRect/>
          </a:stretch>
        </p:blipFill>
        <p:spPr bwMode="auto">
          <a:xfrm>
            <a:off x="6732240" y="5517232"/>
            <a:ext cx="1847850" cy="1094234"/>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l"/>
            <a:r>
              <a:rPr lang="ru-RU" dirty="0"/>
              <a:t>Правила</a:t>
            </a:r>
            <a:r>
              <a:rPr lang="en-US" dirty="0"/>
              <a:t> 2012 ICC </a:t>
            </a:r>
          </a:p>
        </p:txBody>
      </p:sp>
      <p:sp>
        <p:nvSpPr>
          <p:cNvPr id="3" name="Ograda vsebine 2"/>
          <p:cNvSpPr>
            <a:spLocks noGrp="1"/>
          </p:cNvSpPr>
          <p:nvPr>
            <p:ph idx="1"/>
          </p:nvPr>
        </p:nvSpPr>
        <p:spPr>
          <a:xfrm>
            <a:off x="457200" y="1600200"/>
            <a:ext cx="5915000" cy="4525963"/>
          </a:xfrm>
        </p:spPr>
        <p:txBody>
          <a:bodyPr>
            <a:normAutofit fontScale="77500" lnSpcReduction="20000"/>
          </a:bodyPr>
          <a:lstStyle/>
          <a:p>
            <a:pPr>
              <a:buNone/>
            </a:pPr>
            <a:r>
              <a:rPr lang="ru-RU" b="1" dirty="0"/>
              <a:t>присоединение дополнительных сторон.</a:t>
            </a:r>
            <a:r>
              <a:rPr lang="en-US" dirty="0"/>
              <a:t> </a:t>
            </a:r>
          </a:p>
          <a:p>
            <a:pPr>
              <a:buNone/>
            </a:pPr>
            <a:r>
              <a:rPr lang="ru-RU" dirty="0"/>
              <a:t>любая сторона может потребовать присоединения третьей стороны до формирования арбитражного суда. Присоединение зависит от решения арбитражного суда относительно его юрисдикции, в качестве предварительного шага Суд Международной торговой палаты определит, </a:t>
            </a:r>
            <a:r>
              <a:rPr lang="ru-RU" b="1" dirty="0"/>
              <a:t>существует ли</a:t>
            </a:r>
            <a:r>
              <a:rPr lang="ru-RU" dirty="0"/>
              <a:t> неопровержимое доказательство (</a:t>
            </a:r>
            <a:r>
              <a:rPr lang="en-US" dirty="0"/>
              <a:t>prima facie)</a:t>
            </a:r>
            <a:r>
              <a:rPr lang="ru-RU" dirty="0"/>
              <a:t> арбитражного соглашения </a:t>
            </a:r>
            <a:r>
              <a:rPr lang="ru-RU" b="1" dirty="0"/>
              <a:t>между всеми сторонами</a:t>
            </a:r>
            <a:r>
              <a:rPr lang="ru-RU" dirty="0"/>
              <a:t>.</a:t>
            </a:r>
            <a:endParaRPr lang="en-US" dirty="0"/>
          </a:p>
        </p:txBody>
      </p:sp>
      <p:pic>
        <p:nvPicPr>
          <p:cNvPr id="4" name="Slika 3" descr="Image result for ICC court of arbitration 2012 rules"/>
          <p:cNvPicPr/>
          <p:nvPr/>
        </p:nvPicPr>
        <p:blipFill>
          <a:blip r:embed="rId2" cstate="print"/>
          <a:srcRect/>
          <a:stretch>
            <a:fillRect/>
          </a:stretch>
        </p:blipFill>
        <p:spPr bwMode="auto">
          <a:xfrm>
            <a:off x="6372200" y="476672"/>
            <a:ext cx="2771800" cy="5920011"/>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dirty="0"/>
              <a:t>Не подписавшие стороны</a:t>
            </a:r>
            <a:r>
              <a:rPr lang="en-US" dirty="0"/>
              <a:t> = </a:t>
            </a:r>
            <a:r>
              <a:rPr lang="ru-RU" dirty="0"/>
              <a:t>Подписи</a:t>
            </a:r>
            <a:r>
              <a:rPr lang="en-US" dirty="0"/>
              <a:t> = </a:t>
            </a:r>
            <a:r>
              <a:rPr lang="ru-RU" dirty="0"/>
              <a:t>Письменная форма</a:t>
            </a:r>
            <a:r>
              <a:rPr lang="en-US" dirty="0"/>
              <a:t>? </a:t>
            </a:r>
          </a:p>
        </p:txBody>
      </p:sp>
      <p:sp>
        <p:nvSpPr>
          <p:cNvPr id="3" name="Ograda vsebine 2"/>
          <p:cNvSpPr>
            <a:spLocks noGrp="1"/>
          </p:cNvSpPr>
          <p:nvPr>
            <p:ph idx="1"/>
          </p:nvPr>
        </p:nvSpPr>
        <p:spPr/>
        <p:txBody>
          <a:bodyPr>
            <a:normAutofit fontScale="85000" lnSpcReduction="20000"/>
          </a:bodyPr>
          <a:lstStyle/>
          <a:p>
            <a:r>
              <a:rPr lang="ru-RU" dirty="0"/>
              <a:t>Касается ли это лишь формы арбитражного соглашения</a:t>
            </a:r>
            <a:r>
              <a:rPr lang="en-US" dirty="0"/>
              <a:t>?</a:t>
            </a:r>
          </a:p>
          <a:p>
            <a:r>
              <a:rPr lang="ru-RU" dirty="0"/>
              <a:t>Исчезнет ли проблема, если требования к форме будут отменены</a:t>
            </a:r>
            <a:r>
              <a:rPr lang="en-US" dirty="0"/>
              <a:t>?</a:t>
            </a:r>
          </a:p>
          <a:p>
            <a:endParaRPr lang="en-US" b="1" dirty="0"/>
          </a:p>
          <a:p>
            <a:r>
              <a:rPr lang="ru-RU" b="1" dirty="0"/>
              <a:t>Прим</a:t>
            </a:r>
            <a:r>
              <a:rPr lang="en-US" b="1" dirty="0"/>
              <a:t>. </a:t>
            </a:r>
            <a:r>
              <a:rPr lang="ru-RU" dirty="0" err="1"/>
              <a:t>ст</a:t>
            </a:r>
            <a:r>
              <a:rPr lang="en-US" dirty="0"/>
              <a:t>. 1443 </a:t>
            </a:r>
            <a:r>
              <a:rPr lang="ru-RU" dirty="0"/>
              <a:t>ГПК</a:t>
            </a:r>
            <a:r>
              <a:rPr lang="en-US" dirty="0"/>
              <a:t> </a:t>
            </a:r>
            <a:r>
              <a:rPr lang="en-US" b="1" dirty="0"/>
              <a:t>(1981): </a:t>
            </a:r>
            <a:r>
              <a:rPr lang="ru-RU" dirty="0"/>
              <a:t>Чтобы иметь силу, арбитражная оговорка должна быть составлена в письменной форме и включена в договор или в документ, на который она ссылается.</a:t>
            </a:r>
            <a:r>
              <a:rPr lang="en-US" dirty="0"/>
              <a:t> </a:t>
            </a:r>
          </a:p>
          <a:p>
            <a:r>
              <a:rPr lang="ru-RU" dirty="0"/>
              <a:t>Ст.</a:t>
            </a:r>
            <a:r>
              <a:rPr lang="en-US" dirty="0"/>
              <a:t> 1507 </a:t>
            </a:r>
            <a:r>
              <a:rPr lang="ru-RU" dirty="0"/>
              <a:t>ГПК</a:t>
            </a:r>
            <a:r>
              <a:rPr lang="en-US" dirty="0"/>
              <a:t> </a:t>
            </a:r>
            <a:r>
              <a:rPr lang="en-US" b="1" dirty="0"/>
              <a:t>(2011) </a:t>
            </a:r>
            <a:r>
              <a:rPr lang="ru-RU" dirty="0"/>
              <a:t>К арбитражному соглашению не предъявляются какие-либо требования в отношении его формы.</a:t>
            </a:r>
            <a:r>
              <a:rPr lang="en-US" dirty="0"/>
              <a:t> </a:t>
            </a:r>
          </a:p>
          <a:p>
            <a:endParaRPr lang="en-US" dirty="0"/>
          </a:p>
          <a:p>
            <a:endParaRPr lang="en-US" dirty="0"/>
          </a:p>
        </p:txBody>
      </p:sp>
      <p:pic>
        <p:nvPicPr>
          <p:cNvPr id="4" name="Slika 3" descr="Image result for france flag"/>
          <p:cNvPicPr/>
          <p:nvPr/>
        </p:nvPicPr>
        <p:blipFill>
          <a:blip r:embed="rId2" cstate="print"/>
          <a:srcRect/>
          <a:stretch>
            <a:fillRect/>
          </a:stretch>
        </p:blipFill>
        <p:spPr bwMode="auto">
          <a:xfrm>
            <a:off x="7380312" y="5661248"/>
            <a:ext cx="1224136" cy="858391"/>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ru-RU" sz="2800" b="1" dirty="0">
                <a:solidFill>
                  <a:srgbClr val="7030A0"/>
                </a:solidFill>
              </a:rPr>
              <a:t>Субподрядчик, участвующий в переговорах по контракту и специально упомянутый в контракте – практическое задание</a:t>
            </a:r>
            <a:endParaRPr lang="sl-SI" sz="2800" b="1" dirty="0">
              <a:solidFill>
                <a:srgbClr val="7030A0"/>
              </a:solidFill>
            </a:endParaRPr>
          </a:p>
        </p:txBody>
      </p:sp>
      <p:sp>
        <p:nvSpPr>
          <p:cNvPr id="3" name="Označba mesta vsebine 2"/>
          <p:cNvSpPr>
            <a:spLocks noGrp="1"/>
          </p:cNvSpPr>
          <p:nvPr>
            <p:ph idx="1"/>
          </p:nvPr>
        </p:nvSpPr>
        <p:spPr/>
        <p:txBody>
          <a:bodyPr>
            <a:normAutofit fontScale="70000" lnSpcReduction="20000"/>
          </a:bodyPr>
          <a:lstStyle/>
          <a:p>
            <a:pPr marL="0" indent="0">
              <a:buNone/>
            </a:pPr>
            <a:r>
              <a:rPr lang="ru-RU" sz="2100" dirty="0">
                <a:solidFill>
                  <a:srgbClr val="00B0F0"/>
                </a:solidFill>
              </a:rPr>
              <a:t>Дело решено </a:t>
            </a:r>
            <a:r>
              <a:rPr lang="sl-SI" sz="2100" dirty="0">
                <a:solidFill>
                  <a:srgbClr val="00B0F0"/>
                </a:solidFill>
              </a:rPr>
              <a:t>(</a:t>
            </a:r>
            <a:r>
              <a:rPr lang="ru-RU" sz="2100" dirty="0">
                <a:solidFill>
                  <a:srgbClr val="00B0F0"/>
                </a:solidFill>
              </a:rPr>
              <a:t>в рамках процедуры отмены</a:t>
            </a:r>
            <a:r>
              <a:rPr lang="sl-SI" sz="2100" dirty="0">
                <a:solidFill>
                  <a:srgbClr val="00B0F0"/>
                </a:solidFill>
              </a:rPr>
              <a:t>) </a:t>
            </a:r>
            <a:r>
              <a:rPr lang="ru-RU" sz="2100" dirty="0">
                <a:solidFill>
                  <a:srgbClr val="00B0F0"/>
                </a:solidFill>
              </a:rPr>
              <a:t>Федеральным трибуналом Швейцарии,</a:t>
            </a:r>
            <a:r>
              <a:rPr lang="sl-SI" sz="2100" dirty="0">
                <a:solidFill>
                  <a:srgbClr val="00B0F0"/>
                </a:solidFill>
              </a:rPr>
              <a:t> </a:t>
            </a:r>
            <a:r>
              <a:rPr lang="ru-RU" sz="2100" dirty="0">
                <a:solidFill>
                  <a:srgbClr val="00B0F0"/>
                </a:solidFill>
              </a:rPr>
              <a:t>решение</a:t>
            </a:r>
            <a:r>
              <a:rPr lang="sl-SI" sz="2100" dirty="0">
                <a:solidFill>
                  <a:srgbClr val="00B0F0"/>
                </a:solidFill>
              </a:rPr>
              <a:t> 4A_124/2020 </a:t>
            </a:r>
            <a:r>
              <a:rPr lang="ru-RU" sz="2100" dirty="0">
                <a:solidFill>
                  <a:srgbClr val="00B0F0"/>
                </a:solidFill>
              </a:rPr>
              <a:t>от 13 ноября</a:t>
            </a:r>
            <a:r>
              <a:rPr lang="sl-SI" sz="2100" dirty="0">
                <a:solidFill>
                  <a:srgbClr val="00B0F0"/>
                </a:solidFill>
              </a:rPr>
              <a:t> 2020</a:t>
            </a:r>
            <a:endParaRPr lang="sl-SI" sz="2100" dirty="0"/>
          </a:p>
          <a:p>
            <a:r>
              <a:rPr lang="ru-RU" dirty="0">
                <a:solidFill>
                  <a:srgbClr val="7030A0"/>
                </a:solidFill>
              </a:rPr>
              <a:t>В арбитражном процессе подрядчик электростанции предъявил иск заказчику об оплате открытых счетов по основному договору. Заказчик подал встречный иск и требование о присоединении третьего лица к субподрядчику Подрядчика, который поставил соответствующие двигатели для электростанции («Субподрядчик») по отдельному договору поставки с Подрядчиком.</a:t>
            </a:r>
            <a:endParaRPr lang="sl-SI" dirty="0">
              <a:solidFill>
                <a:srgbClr val="7030A0"/>
              </a:solidFill>
            </a:endParaRPr>
          </a:p>
          <a:p>
            <a:r>
              <a:rPr lang="ru-RU" dirty="0">
                <a:solidFill>
                  <a:srgbClr val="7030A0"/>
                </a:solidFill>
              </a:rPr>
              <a:t>Субподрядчик не подписал Основной договор, который включал соответствующее арбитражное соглашение. Он также никогда не давал явного согласия на арбитраж. Но он способствовал заключению Основного договора, в частности следующим образом:</a:t>
            </a:r>
            <a:endParaRPr lang="sl-SI" dirty="0">
              <a:solidFill>
                <a:srgbClr val="7030A0"/>
              </a:solidFill>
            </a:endParaRPr>
          </a:p>
        </p:txBody>
      </p:sp>
    </p:spTree>
    <p:extLst>
      <p:ext uri="{BB962C8B-B14F-4D97-AF65-F5344CB8AC3E}">
        <p14:creationId xmlns:p14="http://schemas.microsoft.com/office/powerpoint/2010/main" val="258258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62074"/>
          </a:xfrm>
        </p:spPr>
        <p:txBody>
          <a:bodyPr>
            <a:normAutofit fontScale="90000"/>
          </a:bodyPr>
          <a:lstStyle/>
          <a:p>
            <a:r>
              <a:rPr lang="ru-RU" dirty="0">
                <a:solidFill>
                  <a:srgbClr val="7030A0"/>
                </a:solidFill>
              </a:rPr>
              <a:t>Продолжение задания</a:t>
            </a:r>
            <a:r>
              <a:rPr lang="sl-SI" dirty="0">
                <a:solidFill>
                  <a:srgbClr val="7030A0"/>
                </a:solidFill>
              </a:rPr>
              <a:t>:</a:t>
            </a:r>
          </a:p>
        </p:txBody>
      </p:sp>
      <p:sp>
        <p:nvSpPr>
          <p:cNvPr id="3" name="Označba mesta vsebine 2"/>
          <p:cNvSpPr>
            <a:spLocks noGrp="1"/>
          </p:cNvSpPr>
          <p:nvPr>
            <p:ph idx="1"/>
          </p:nvPr>
        </p:nvSpPr>
        <p:spPr>
          <a:xfrm>
            <a:off x="457200" y="836712"/>
            <a:ext cx="8229600" cy="5832648"/>
          </a:xfrm>
        </p:spPr>
        <p:txBody>
          <a:bodyPr>
            <a:normAutofit fontScale="62500" lnSpcReduction="20000"/>
          </a:bodyPr>
          <a:lstStyle/>
          <a:p>
            <a:r>
              <a:rPr lang="ru-RU" dirty="0">
                <a:solidFill>
                  <a:srgbClr val="7030A0"/>
                </a:solidFill>
              </a:rPr>
              <a:t>Субподрядчик присутствовал на первой встрече между Подрядчиком и Заказчиком.</a:t>
            </a:r>
          </a:p>
          <a:p>
            <a:r>
              <a:rPr lang="ru-RU" dirty="0">
                <a:solidFill>
                  <a:srgbClr val="7030A0"/>
                </a:solidFill>
              </a:rPr>
              <a:t>Субподрядчик поставил приложение к Основному контракту, касающееся спецификаций двигателей и процедур испытаний.</a:t>
            </a:r>
            <a:endParaRPr lang="en-US" dirty="0">
              <a:solidFill>
                <a:srgbClr val="7030A0"/>
              </a:solidFill>
            </a:endParaRPr>
          </a:p>
          <a:p>
            <a:r>
              <a:rPr lang="ru-RU" dirty="0">
                <a:solidFill>
                  <a:srgbClr val="7030A0"/>
                </a:solidFill>
              </a:rPr>
              <a:t>Во время установки силовой установки Субподрядчик установил и модифицировал двигатели на станции.</a:t>
            </a:r>
            <a:endParaRPr lang="en-US" dirty="0">
              <a:solidFill>
                <a:srgbClr val="7030A0"/>
              </a:solidFill>
            </a:endParaRPr>
          </a:p>
          <a:p>
            <a:r>
              <a:rPr lang="ru-RU" dirty="0">
                <a:solidFill>
                  <a:srgbClr val="7030A0"/>
                </a:solidFill>
              </a:rPr>
              <a:t>Субподрядчик напрямую связался с Заказчиком в отношении дефектов двигателей.</a:t>
            </a:r>
            <a:endParaRPr lang="en-US" dirty="0">
              <a:solidFill>
                <a:srgbClr val="7030A0"/>
              </a:solidFill>
            </a:endParaRPr>
          </a:p>
          <a:p>
            <a:r>
              <a:rPr lang="ru-RU" dirty="0">
                <a:solidFill>
                  <a:srgbClr val="7030A0"/>
                </a:solidFill>
              </a:rPr>
              <a:t>В электронном письме Подрядчик, видимо, после переговоров с Субподрядчиком, подтвердил, что Подрядчик будет гарантировать качество двигателей вместе с Субподрядчиком.</a:t>
            </a:r>
            <a:endParaRPr lang="en-US" dirty="0">
              <a:solidFill>
                <a:srgbClr val="7030A0"/>
              </a:solidFill>
            </a:endParaRPr>
          </a:p>
          <a:p>
            <a:r>
              <a:rPr lang="ru-RU" dirty="0">
                <a:solidFill>
                  <a:srgbClr val="7030A0"/>
                </a:solidFill>
              </a:rPr>
              <a:t>В письме, которое было отправлено от имени Подрядчика и Субподрядчика лицом, которое, по-видимому, было уполномоченным представителем обеих компаний в то время (Приложение R-25), обе компании, по сути, пообещали сделать все необходимое для устранения любого дефекта двигателей.</a:t>
            </a:r>
            <a:endParaRPr lang="sl-SI" dirty="0">
              <a:solidFill>
                <a:srgbClr val="7030A0"/>
              </a:solidFill>
            </a:endParaRPr>
          </a:p>
          <a:p>
            <a:r>
              <a:rPr lang="ru-RU" dirty="0">
                <a:solidFill>
                  <a:srgbClr val="7030A0"/>
                </a:solidFill>
              </a:rPr>
              <a:t>В Договоре конкретно упоминается роль Субподрядчика и он упоминается как «СУБПОДРЯДЧИК».</a:t>
            </a:r>
            <a:endParaRPr lang="sl-SI" dirty="0">
              <a:solidFill>
                <a:srgbClr val="7030A0"/>
              </a:solidFill>
            </a:endParaRPr>
          </a:p>
          <a:p>
            <a:pPr marL="0" indent="0">
              <a:buNone/>
            </a:pPr>
            <a:r>
              <a:rPr lang="ru-RU" b="1" dirty="0">
                <a:solidFill>
                  <a:srgbClr val="7030A0"/>
                </a:solidFill>
              </a:rPr>
              <a:t>Вопрос: Являются ли вышеуказанные обстоятельства и действия Субподрядчика подразумеваемым согласием Субподрядчика на обязательность арбитражного соглашения?</a:t>
            </a:r>
            <a:endParaRPr lang="en-US" b="1" dirty="0">
              <a:solidFill>
                <a:srgbClr val="7030A0"/>
              </a:solidFill>
            </a:endParaRPr>
          </a:p>
          <a:p>
            <a:endParaRPr lang="sl-SI" dirty="0"/>
          </a:p>
        </p:txBody>
      </p:sp>
    </p:spTree>
    <p:extLst>
      <p:ext uri="{BB962C8B-B14F-4D97-AF65-F5344CB8AC3E}">
        <p14:creationId xmlns:p14="http://schemas.microsoft.com/office/powerpoint/2010/main" val="2814996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stretch>
            <a:fillRect/>
          </a:stretch>
        </p:blipFill>
        <p:spPr>
          <a:xfrm>
            <a:off x="8028384" y="764704"/>
            <a:ext cx="938865" cy="731583"/>
          </a:xfrm>
          <a:prstGeom prst="rect">
            <a:avLst/>
          </a:prstGeom>
        </p:spPr>
      </p:pic>
      <p:sp>
        <p:nvSpPr>
          <p:cNvPr id="2" name="Naslov 1"/>
          <p:cNvSpPr>
            <a:spLocks noGrp="1"/>
          </p:cNvSpPr>
          <p:nvPr>
            <p:ph type="title"/>
          </p:nvPr>
        </p:nvSpPr>
        <p:spPr>
          <a:xfrm>
            <a:off x="539552" y="-43819"/>
            <a:ext cx="8229600" cy="1143000"/>
          </a:xfrm>
        </p:spPr>
        <p:txBody>
          <a:bodyPr>
            <a:normAutofit/>
          </a:bodyPr>
          <a:lstStyle/>
          <a:p>
            <a:r>
              <a:rPr lang="ru-RU" sz="3200" b="1" dirty="0">
                <a:solidFill>
                  <a:srgbClr val="FF0000"/>
                </a:solidFill>
              </a:rPr>
              <a:t>Не</a:t>
            </a:r>
            <a:r>
              <a:rPr lang="ru-RU" sz="3200" dirty="0"/>
              <a:t>распространение арбитражного соглашения на субподрядчика</a:t>
            </a:r>
            <a:endParaRPr lang="sl-SI" sz="3200" dirty="0"/>
          </a:p>
        </p:txBody>
      </p:sp>
      <p:sp>
        <p:nvSpPr>
          <p:cNvPr id="3" name="Označba mesta vsebine 2"/>
          <p:cNvSpPr>
            <a:spLocks noGrp="1"/>
          </p:cNvSpPr>
          <p:nvPr>
            <p:ph idx="1"/>
          </p:nvPr>
        </p:nvSpPr>
        <p:spPr>
          <a:xfrm>
            <a:off x="457200" y="1124744"/>
            <a:ext cx="8229600" cy="4818857"/>
          </a:xfrm>
        </p:spPr>
        <p:txBody>
          <a:bodyPr>
            <a:normAutofit fontScale="47500" lnSpcReduction="20000"/>
          </a:bodyPr>
          <a:lstStyle/>
          <a:p>
            <a:r>
              <a:rPr lang="ru-RU" dirty="0"/>
              <a:t>Федеральный трибунал Швейцарии, решение </a:t>
            </a:r>
            <a:r>
              <a:rPr lang="sl-SI" dirty="0"/>
              <a:t>4A_124/2020 </a:t>
            </a:r>
            <a:r>
              <a:rPr lang="ru-RU" dirty="0"/>
              <a:t>от 13 ноября</a:t>
            </a:r>
            <a:r>
              <a:rPr lang="sl-SI" dirty="0"/>
              <a:t> 2020</a:t>
            </a:r>
            <a:r>
              <a:rPr lang="ru-RU" dirty="0"/>
              <a:t> г.</a:t>
            </a:r>
            <a:endParaRPr lang="sl-SI" dirty="0"/>
          </a:p>
          <a:p>
            <a:endParaRPr lang="sl-SI" dirty="0"/>
          </a:p>
          <a:p>
            <a:r>
              <a:rPr lang="ru-RU" dirty="0"/>
              <a:t>Субподрядчик был прямо указан в качестве субподрядчика для двигателей соответствующей электростанции в самом Основном соглашении. Таким образом, неудивительно, что Субподрядчик, выполняя функции субпоставщика двигателей, также вносил свой вклад в спецификации этих двигателей в Основном контракте и присутствовал на встречах с Заказчиками. </a:t>
            </a:r>
            <a:r>
              <a:rPr lang="ru-RU" dirty="0">
                <a:solidFill>
                  <a:srgbClr val="FF0000"/>
                </a:solidFill>
              </a:rPr>
              <a:t>Таким образом, Заказчики должны были знать, что любые вклады Субподрядчика в Основное Соглашение были сделаны именно в его функции субподрядчика. Таким образом, эти вклады не могли быть разумно (ошибочно) истолкованы как вмешательство в Основной контракт в смысле подразумеваемого согласия Субподрядчика быть его стороной.</a:t>
            </a:r>
            <a:endParaRPr lang="sl-SI" dirty="0">
              <a:solidFill>
                <a:srgbClr val="FF0000"/>
              </a:solidFill>
            </a:endParaRPr>
          </a:p>
          <a:p>
            <a:r>
              <a:rPr lang="ru-RU" dirty="0"/>
              <a:t>очевидная договорная функция Субподрядчика представляет собой важное отличие от BGE 129 III 727, когда физическое лицо вмешивалось в контрактное исполнение, не имея договорной согласованной функции в соответствующем проекте.</a:t>
            </a:r>
            <a:endParaRPr lang="sl-SI" dirty="0"/>
          </a:p>
          <a:p>
            <a:r>
              <a:rPr lang="ru-RU" dirty="0"/>
              <a:t>если сторона упоминается в самом договоре как субподрядчик основного подрядчика, существует предположение, что эта сторона будет действовать в функции субподрядчика, когда она вносит свой вклад в проект (вместо того, чтобы де-факто принять позицию другого подрядчика в соответствии с основным договором). </a:t>
            </a:r>
          </a:p>
          <a:p>
            <a:r>
              <a:rPr lang="ru-RU" dirty="0"/>
              <a:t>Случай описан в: Саймон Габриэль</a:t>
            </a:r>
            <a:r>
              <a:rPr lang="de-DE" dirty="0"/>
              <a:t>,  </a:t>
            </a:r>
            <a:r>
              <a:rPr lang="de-DE" dirty="0" err="1"/>
              <a:t>dRSK</a:t>
            </a:r>
            <a:r>
              <a:rPr lang="de-DE" dirty="0"/>
              <a:t>, 07.01.2021</a:t>
            </a:r>
            <a:endParaRPr lang="sl-SI" dirty="0"/>
          </a:p>
        </p:txBody>
      </p:sp>
    </p:spTree>
    <p:extLst>
      <p:ext uri="{BB962C8B-B14F-4D97-AF65-F5344CB8AC3E}">
        <p14:creationId xmlns:p14="http://schemas.microsoft.com/office/powerpoint/2010/main" val="3782238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dirty="0">
                <a:solidFill>
                  <a:srgbClr val="7030A0"/>
                </a:solidFill>
              </a:rPr>
              <a:t>Продолжение задания</a:t>
            </a:r>
            <a:r>
              <a:rPr lang="sl-SI" dirty="0">
                <a:solidFill>
                  <a:srgbClr val="7030A0"/>
                </a:solidFill>
              </a:rPr>
              <a:t>; </a:t>
            </a:r>
            <a:r>
              <a:rPr lang="ru-RU" dirty="0">
                <a:solidFill>
                  <a:srgbClr val="7030A0"/>
                </a:solidFill>
              </a:rPr>
              <a:t>Вопрос №</a:t>
            </a:r>
            <a:r>
              <a:rPr lang="sl-SI" dirty="0">
                <a:solidFill>
                  <a:srgbClr val="7030A0"/>
                </a:solidFill>
              </a:rPr>
              <a:t> 2</a:t>
            </a:r>
          </a:p>
        </p:txBody>
      </p:sp>
      <p:sp>
        <p:nvSpPr>
          <p:cNvPr id="3" name="Označba mesta vsebine 2"/>
          <p:cNvSpPr>
            <a:spLocks noGrp="1"/>
          </p:cNvSpPr>
          <p:nvPr>
            <p:ph idx="1"/>
          </p:nvPr>
        </p:nvSpPr>
        <p:spPr/>
        <p:txBody>
          <a:bodyPr/>
          <a:lstStyle/>
          <a:p>
            <a:r>
              <a:rPr lang="ru-RU" dirty="0">
                <a:solidFill>
                  <a:srgbClr val="7030A0"/>
                </a:solidFill>
              </a:rPr>
              <a:t>Был бы результат другим, если бы Подрядчик и Субподрядчик были аффилированными лицами (членами одной и той же группы компаний, с одними и теми же лицами, представляющими обе компании), что могло бы привести к неправомерному смешению сфер деятельности компаний одной и той же группы?</a:t>
            </a:r>
            <a:endParaRPr lang="sl-SI" dirty="0">
              <a:solidFill>
                <a:srgbClr val="7030A0"/>
              </a:solidFill>
            </a:endParaRPr>
          </a:p>
        </p:txBody>
      </p:sp>
    </p:spTree>
    <p:extLst>
      <p:ext uri="{BB962C8B-B14F-4D97-AF65-F5344CB8AC3E}">
        <p14:creationId xmlns:p14="http://schemas.microsoft.com/office/powerpoint/2010/main" val="2376704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dirty="0"/>
              <a:t>Снятие корпоративной вуали: государственные предприятия</a:t>
            </a:r>
            <a:endParaRPr lang="en-US" dirty="0"/>
          </a:p>
        </p:txBody>
      </p:sp>
      <p:sp>
        <p:nvSpPr>
          <p:cNvPr id="3" name="Ograda vsebine 2"/>
          <p:cNvSpPr>
            <a:spLocks noGrp="1"/>
          </p:cNvSpPr>
          <p:nvPr>
            <p:ph idx="1"/>
          </p:nvPr>
        </p:nvSpPr>
        <p:spPr/>
        <p:txBody>
          <a:bodyPr>
            <a:normAutofit fontScale="62500" lnSpcReduction="20000"/>
          </a:bodyPr>
          <a:lstStyle/>
          <a:p>
            <a:pPr>
              <a:buNone/>
            </a:pPr>
            <a:r>
              <a:rPr lang="ru-RU" dirty="0"/>
              <a:t>Апелляционный суд пятого округа США;</a:t>
            </a:r>
          </a:p>
          <a:p>
            <a:pPr>
              <a:buNone/>
            </a:pPr>
            <a:r>
              <a:rPr lang="ru-RU" dirty="0"/>
              <a:t>BRIDAS против правительства Туркменистана</a:t>
            </a:r>
            <a:endParaRPr lang="sl-SI" dirty="0"/>
          </a:p>
          <a:p>
            <a:pPr>
              <a:buNone/>
            </a:pPr>
            <a:endParaRPr lang="en-US" dirty="0"/>
          </a:p>
          <a:p>
            <a:r>
              <a:rPr lang="ru-RU" sz="3100" b="1" dirty="0"/>
              <a:t>договаривающаяся сторона, государственное предприятие, было «</a:t>
            </a:r>
            <a:r>
              <a:rPr lang="ru-RU" sz="3100" b="1" dirty="0" err="1"/>
              <a:t>альтер</a:t>
            </a:r>
            <a:r>
              <a:rPr lang="ru-RU" sz="3100" b="1" dirty="0"/>
              <a:t>-эго» Туркменистана.</a:t>
            </a:r>
          </a:p>
          <a:p>
            <a:r>
              <a:rPr lang="ru-RU" sz="3100" b="1" dirty="0"/>
              <a:t>(1) доминирующий контроль акционера над компанией</a:t>
            </a:r>
          </a:p>
          <a:p>
            <a:r>
              <a:rPr lang="ru-RU" sz="3100" b="1" dirty="0"/>
              <a:t>(2) неправомерное использование своей отдельной правосубъектности для совершения мошенничества.</a:t>
            </a:r>
            <a:r>
              <a:rPr lang="en-US" sz="3100" b="1" dirty="0"/>
              <a:t> </a:t>
            </a:r>
          </a:p>
          <a:p>
            <a:endParaRPr lang="en-US" dirty="0"/>
          </a:p>
          <a:p>
            <a:r>
              <a:rPr lang="ru-RU" dirty="0"/>
              <a:t>Общие факторы: владение общими акциями, общие директора, недостаточная капитализация дочерней компании),</a:t>
            </a:r>
          </a:p>
          <a:p>
            <a:r>
              <a:rPr lang="ru-RU" dirty="0"/>
              <a:t>дополнительные факторы, специально предназначенные для государственных предприятий: местное законодательство, способность компании предъявлять иски и удерживать имущество</a:t>
            </a:r>
            <a:r>
              <a:rPr lang="sl-SI" dirty="0"/>
              <a:t> …</a:t>
            </a:r>
            <a:endParaRPr lang="en-US" dirty="0"/>
          </a:p>
          <a:p>
            <a:endParaRPr lang="en-US" dirty="0"/>
          </a:p>
        </p:txBody>
      </p:sp>
      <p:pic>
        <p:nvPicPr>
          <p:cNvPr id="4" name="Slika 3" descr="Image result for usa flag"/>
          <p:cNvPicPr/>
          <p:nvPr/>
        </p:nvPicPr>
        <p:blipFill>
          <a:blip r:embed="rId2" cstate="print"/>
          <a:srcRect/>
          <a:stretch>
            <a:fillRect/>
          </a:stretch>
        </p:blipFill>
        <p:spPr bwMode="auto">
          <a:xfrm>
            <a:off x="7164288" y="1340768"/>
            <a:ext cx="1621160" cy="1190625"/>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ru-RU" dirty="0"/>
              <a:t>Пирамиды</a:t>
            </a:r>
            <a:endParaRPr lang="en-US" dirty="0"/>
          </a:p>
        </p:txBody>
      </p:sp>
      <p:sp>
        <p:nvSpPr>
          <p:cNvPr id="3" name="Ograda vsebine 2"/>
          <p:cNvSpPr>
            <a:spLocks noGrp="1"/>
          </p:cNvSpPr>
          <p:nvPr>
            <p:ph idx="1"/>
          </p:nvPr>
        </p:nvSpPr>
        <p:spPr/>
        <p:txBody>
          <a:bodyPr>
            <a:normAutofit fontScale="92500" lnSpcReduction="20000"/>
          </a:bodyPr>
          <a:lstStyle/>
          <a:p>
            <a:pPr>
              <a:buNone/>
            </a:pPr>
            <a:r>
              <a:rPr lang="ru-RU" dirty="0"/>
              <a:t>Контракт</a:t>
            </a:r>
            <a:r>
              <a:rPr lang="en-US" dirty="0"/>
              <a:t> “</a:t>
            </a:r>
            <a:r>
              <a:rPr lang="ru-RU" sz="6600" dirty="0"/>
              <a:t>одобрен</a:t>
            </a:r>
            <a:r>
              <a:rPr lang="en-US" sz="6600" dirty="0"/>
              <a:t>, </a:t>
            </a:r>
            <a:r>
              <a:rPr lang="ru-RU" sz="6600" dirty="0"/>
              <a:t>согласован</a:t>
            </a:r>
            <a:r>
              <a:rPr lang="en-US" sz="6600" dirty="0"/>
              <a:t> </a:t>
            </a:r>
            <a:r>
              <a:rPr lang="ru-RU" sz="6600" dirty="0"/>
              <a:t>и ратифицирован</a:t>
            </a:r>
            <a:r>
              <a:rPr lang="en-US" dirty="0"/>
              <a:t>” </a:t>
            </a:r>
            <a:r>
              <a:rPr lang="ru-RU" dirty="0"/>
              <a:t>Министром туризма Египта</a:t>
            </a:r>
            <a:endParaRPr lang="en-US" dirty="0"/>
          </a:p>
          <a:p>
            <a:pPr>
              <a:buNone/>
            </a:pPr>
            <a:r>
              <a:rPr lang="ru-RU" dirty="0"/>
              <a:t>Оценка Парижским апелляционным судом всех соответствующих фактов спора; в данном случае: недостаточно для установления «общего намерения»</a:t>
            </a:r>
            <a:endParaRPr lang="en-US" dirty="0"/>
          </a:p>
        </p:txBody>
      </p:sp>
      <p:pic>
        <p:nvPicPr>
          <p:cNvPr id="4" name="Slika 3" descr="Image result for france flag"/>
          <p:cNvPicPr/>
          <p:nvPr/>
        </p:nvPicPr>
        <p:blipFill>
          <a:blip r:embed="rId2" cstate="print"/>
          <a:srcRect/>
          <a:stretch>
            <a:fillRect/>
          </a:stretch>
        </p:blipFill>
        <p:spPr bwMode="auto">
          <a:xfrm>
            <a:off x="7236296" y="5450929"/>
            <a:ext cx="1728192" cy="1290439"/>
          </a:xfrm>
          <a:prstGeom prst="rect">
            <a:avLst/>
          </a:prstGeom>
          <a:noFill/>
          <a:ln w="9525">
            <a:noFill/>
            <a:miter lim="800000"/>
            <a:headEnd/>
            <a:tailEnd/>
          </a:ln>
        </p:spPr>
      </p:pic>
      <p:pic>
        <p:nvPicPr>
          <p:cNvPr id="6" name="Slika 5" descr="Image result for ratified"/>
          <p:cNvPicPr/>
          <p:nvPr/>
        </p:nvPicPr>
        <p:blipFill>
          <a:blip r:embed="rId3" cstate="print"/>
          <a:srcRect/>
          <a:stretch>
            <a:fillRect/>
          </a:stretch>
        </p:blipFill>
        <p:spPr bwMode="auto">
          <a:xfrm>
            <a:off x="323528" y="116632"/>
            <a:ext cx="1921396" cy="1475234"/>
          </a:xfrm>
          <a:prstGeom prst="rect">
            <a:avLst/>
          </a:prstGeom>
          <a:noFill/>
          <a:ln w="9525">
            <a:noFill/>
            <a:miter lim="800000"/>
            <a:headEnd/>
            <a:tailEnd/>
          </a:ln>
        </p:spPr>
      </p:pic>
      <p:pic>
        <p:nvPicPr>
          <p:cNvPr id="7" name="Slika 6" descr="Image result for ratified"/>
          <p:cNvPicPr/>
          <p:nvPr/>
        </p:nvPicPr>
        <p:blipFill>
          <a:blip r:embed="rId4" cstate="print"/>
          <a:srcRect/>
          <a:stretch>
            <a:fillRect/>
          </a:stretch>
        </p:blipFill>
        <p:spPr bwMode="auto">
          <a:xfrm>
            <a:off x="7164288" y="260648"/>
            <a:ext cx="1781944" cy="1224136"/>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ru-RU" sz="3600" dirty="0"/>
              <a:t>Доктрина «Группа компаний»: государственные предприятия: </a:t>
            </a:r>
            <a:r>
              <a:rPr lang="ru-RU" sz="3600" b="1" dirty="0"/>
              <a:t>дело </a:t>
            </a:r>
            <a:r>
              <a:rPr lang="ru-RU" sz="3600" b="1" dirty="0" err="1"/>
              <a:t>Даллы</a:t>
            </a:r>
            <a:endParaRPr lang="en-US" sz="3600" b="1" dirty="0"/>
          </a:p>
        </p:txBody>
      </p:sp>
      <p:sp>
        <p:nvSpPr>
          <p:cNvPr id="3" name="Ograda vsebine 2"/>
          <p:cNvSpPr>
            <a:spLocks noGrp="1"/>
          </p:cNvSpPr>
          <p:nvPr>
            <p:ph idx="1"/>
          </p:nvPr>
        </p:nvSpPr>
        <p:spPr>
          <a:xfrm>
            <a:off x="457200" y="1783357"/>
            <a:ext cx="8229600" cy="4525963"/>
          </a:xfrm>
        </p:spPr>
        <p:txBody>
          <a:bodyPr>
            <a:normAutofit/>
          </a:bodyPr>
          <a:lstStyle/>
          <a:p>
            <a:r>
              <a:rPr lang="ru-RU" dirty="0"/>
              <a:t>контракт (строительство жилых помещений для пакистанских паломников в Мекке), подписанный </a:t>
            </a:r>
            <a:r>
              <a:rPr lang="ru-RU" dirty="0" err="1"/>
              <a:t>Даллой</a:t>
            </a:r>
            <a:r>
              <a:rPr lang="ru-RU" dirty="0"/>
              <a:t> и </a:t>
            </a:r>
            <a:r>
              <a:rPr lang="ru-RU" b="1" dirty="0"/>
              <a:t>трастом, учрежденным указом президента Пакистана</a:t>
            </a:r>
            <a:r>
              <a:rPr lang="ru-RU" dirty="0"/>
              <a:t>. Действия правительства Пакистана по переговорам, исполнению и расторжению соглашения показали, что оно было «истинной стороной» соглашения и, следовательно, арбитража.</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ru-RU" sz="2400" b="1" dirty="0"/>
              <a:t>Надежность и предсказуемость; два суда, оба применяющие французское право и его доктрину «Группа компаний» в отношении одного и того же набора фактов</a:t>
            </a:r>
            <a:endParaRPr lang="en-US" sz="2400" b="1" dirty="0"/>
          </a:p>
        </p:txBody>
      </p:sp>
      <p:sp>
        <p:nvSpPr>
          <p:cNvPr id="3" name="Ograda vsebine 2"/>
          <p:cNvSpPr>
            <a:spLocks noGrp="1"/>
          </p:cNvSpPr>
          <p:nvPr>
            <p:ph idx="1"/>
          </p:nvPr>
        </p:nvSpPr>
        <p:spPr/>
        <p:txBody>
          <a:bodyPr>
            <a:normAutofit fontScale="55000" lnSpcReduction="20000"/>
          </a:bodyPr>
          <a:lstStyle/>
          <a:p>
            <a:r>
              <a:rPr lang="ru-RU" dirty="0"/>
              <a:t>Верховный суд Великобритании (17 февраля 2011 г.) отклонил признание в соответствии с Нью-Йоркским соглашением: </a:t>
            </a:r>
            <a:r>
              <a:rPr lang="ru-RU" b="1" dirty="0"/>
              <a:t>отсутствие «общего намерения»</a:t>
            </a:r>
            <a:r>
              <a:rPr lang="ru-RU" dirty="0"/>
              <a:t> правительства Пакистана быть стороной арбитражного соглашения.</a:t>
            </a:r>
            <a:endParaRPr lang="en-US" dirty="0"/>
          </a:p>
          <a:p>
            <a:endParaRPr lang="en-US" dirty="0"/>
          </a:p>
          <a:p>
            <a:endParaRPr lang="en-US" dirty="0"/>
          </a:p>
          <a:p>
            <a:endParaRPr lang="en-US" dirty="0"/>
          </a:p>
          <a:p>
            <a:endParaRPr lang="en-US" dirty="0"/>
          </a:p>
          <a:p>
            <a:r>
              <a:rPr lang="ru-RU" dirty="0"/>
              <a:t>Парижский апелляционный суд (2011 г.): отклонил ходатайство Пакистана об отмене арбитражного решения: </a:t>
            </a:r>
            <a:r>
              <a:rPr lang="ru-RU" b="1" dirty="0"/>
              <a:t>«общие намерения»</a:t>
            </a:r>
            <a:r>
              <a:rPr lang="ru-RU" dirty="0"/>
              <a:t>, Пакистан должен был стать участником Соглашения. … это участие [Правительства], при отсутствии доказательств того, что Траст предпринимал какие-либо действия, а также поведение [Правительства] во время преддоговорных переговоров, подтверждают, что </a:t>
            </a:r>
            <a:r>
              <a:rPr lang="ru-RU" b="1" dirty="0"/>
              <a:t>создание Траста было чисто формальным и что </a:t>
            </a:r>
            <a:r>
              <a:rPr lang="en-US" b="1" dirty="0"/>
              <a:t>[</a:t>
            </a:r>
            <a:r>
              <a:rPr lang="ru-RU" b="1" dirty="0"/>
              <a:t>Правительство] на самом деле было истинной пакистанской стороной</a:t>
            </a:r>
            <a:r>
              <a:rPr lang="ru-RU" dirty="0"/>
              <a:t>…».</a:t>
            </a:r>
            <a:endParaRPr lang="en-US" dirty="0"/>
          </a:p>
          <a:p>
            <a:endParaRPr lang="en-US" dirty="0"/>
          </a:p>
        </p:txBody>
      </p:sp>
      <p:pic>
        <p:nvPicPr>
          <p:cNvPr id="5" name="Picture 2" descr="Image result for england flag"/>
          <p:cNvPicPr>
            <a:picLocks noChangeAspect="1" noChangeArrowheads="1"/>
          </p:cNvPicPr>
          <p:nvPr/>
        </p:nvPicPr>
        <p:blipFill>
          <a:blip r:embed="rId2" cstate="print"/>
          <a:srcRect/>
          <a:stretch>
            <a:fillRect/>
          </a:stretch>
        </p:blipFill>
        <p:spPr bwMode="auto">
          <a:xfrm>
            <a:off x="827584" y="2492896"/>
            <a:ext cx="1315050" cy="792088"/>
          </a:xfrm>
          <a:prstGeom prst="rect">
            <a:avLst/>
          </a:prstGeom>
          <a:noFill/>
        </p:spPr>
      </p:pic>
      <p:pic>
        <p:nvPicPr>
          <p:cNvPr id="6" name="Slika 5" descr="Image result for france flag"/>
          <p:cNvPicPr/>
          <p:nvPr/>
        </p:nvPicPr>
        <p:blipFill>
          <a:blip r:embed="rId3" cstate="print"/>
          <a:srcRect/>
          <a:stretch>
            <a:fillRect/>
          </a:stretch>
        </p:blipFill>
        <p:spPr bwMode="auto">
          <a:xfrm>
            <a:off x="3419872" y="2492896"/>
            <a:ext cx="1080120" cy="792088"/>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normAutofit/>
          </a:bodyPr>
          <a:lstStyle/>
          <a:p>
            <a:pPr eaLnBrk="1" hangingPunct="1">
              <a:defRPr/>
            </a:pPr>
            <a:endParaRPr lang="nl-NL" dirty="0">
              <a:solidFill>
                <a:srgbClr val="FFC000"/>
              </a:solidFill>
              <a:ea typeface="ＭＳ Ｐゴシック" charset="0"/>
              <a:cs typeface="ＭＳ Ｐゴシック" charset="0"/>
            </a:endParaRPr>
          </a:p>
        </p:txBody>
      </p:sp>
      <p:sp>
        <p:nvSpPr>
          <p:cNvPr id="351235" name="Rectangle 3"/>
          <p:cNvSpPr>
            <a:spLocks noGrp="1" noChangeArrowheads="1"/>
          </p:cNvSpPr>
          <p:nvPr>
            <p:ph type="body" idx="1"/>
          </p:nvPr>
        </p:nvSpPr>
        <p:spPr>
          <a:xfrm>
            <a:off x="457200" y="1628775"/>
            <a:ext cx="8229600" cy="4608513"/>
          </a:xfrm>
        </p:spPr>
        <p:txBody>
          <a:bodyPr>
            <a:normAutofit fontScale="70000" lnSpcReduction="20000"/>
          </a:bodyPr>
          <a:lstStyle/>
          <a:p>
            <a:pPr marL="0" indent="0" eaLnBrk="1" hangingPunct="1">
              <a:lnSpc>
                <a:spcPct val="90000"/>
              </a:lnSpc>
              <a:buNone/>
              <a:defRPr/>
            </a:pPr>
            <a:r>
              <a:rPr lang="ru-RU" altLang="nl-NL" sz="2000" b="1" dirty="0">
                <a:ea typeface="ＭＳ Ｐゴシック" charset="-128"/>
                <a:cs typeface="ＭＳ Ｐゴシック" pitchFamily="-107" charset="-128"/>
              </a:rPr>
              <a:t>ДВА ПУТИ В АРБИТРАЖЕ</a:t>
            </a:r>
            <a:endParaRPr lang="sl-SI" altLang="nl-NL" sz="2000" b="1" dirty="0">
              <a:ea typeface="ＭＳ Ｐゴシック" charset="-128"/>
              <a:cs typeface="ＭＳ Ｐゴシック" pitchFamily="-107" charset="-128"/>
            </a:endParaRPr>
          </a:p>
          <a:p>
            <a:pPr eaLnBrk="1" hangingPunct="1">
              <a:lnSpc>
                <a:spcPct val="90000"/>
              </a:lnSpc>
              <a:buFont typeface="Wingdings" charset="2"/>
              <a:buChar char="n"/>
              <a:defRPr/>
            </a:pPr>
            <a:endParaRPr lang="sl-SI" altLang="nl-NL" sz="2000" dirty="0">
              <a:ea typeface="ＭＳ Ｐゴシック" charset="-128"/>
              <a:cs typeface="ＭＳ Ｐゴシック" pitchFamily="-107" charset="-128"/>
            </a:endParaRPr>
          </a:p>
          <a:p>
            <a:pPr>
              <a:lnSpc>
                <a:spcPct val="90000"/>
              </a:lnSpc>
              <a:buFont typeface="Wingdings" charset="2"/>
              <a:buChar char="n"/>
              <a:defRPr/>
            </a:pPr>
            <a:r>
              <a:rPr lang="ru-RU" altLang="nl-NL" sz="2000" dirty="0">
                <a:ea typeface="ＭＳ Ｐゴシック" charset="-128"/>
                <a:cs typeface="ＭＳ Ｐゴシック" pitchFamily="-107" charset="-128"/>
              </a:rPr>
              <a:t>Арбитражный суд обычно имеет право налагать обеспечительные меры (статья 17 и след. Типового закона)</a:t>
            </a:r>
            <a:endParaRPr lang="fr-BE" altLang="nl-NL" sz="2000" dirty="0">
              <a:ea typeface="ＭＳ Ｐゴシック" charset="-128"/>
              <a:cs typeface="ＭＳ Ｐゴシック" pitchFamily="-107" charset="-128"/>
            </a:endParaRPr>
          </a:p>
          <a:p>
            <a:pPr>
              <a:lnSpc>
                <a:spcPct val="90000"/>
              </a:lnSpc>
              <a:buFont typeface="Wingdings" charset="2"/>
              <a:buChar char="n"/>
              <a:defRPr/>
            </a:pPr>
            <a:r>
              <a:rPr lang="ru-RU" altLang="nl-NL" sz="2000" dirty="0">
                <a:ea typeface="ＭＳ Ｐゴシック" charset="-128"/>
                <a:cs typeface="ＭＳ Ｐゴシック" pitchFamily="-107" charset="-128"/>
              </a:rPr>
              <a:t>Суды по-прежнему могут принимать предварительные и защитные меры (статья 17J Типового закона).</a:t>
            </a:r>
            <a:endParaRPr lang="sl-SI" altLang="nl-NL" sz="2000" dirty="0">
              <a:ea typeface="ＭＳ Ｐゴシック" charset="-128"/>
              <a:cs typeface="ＭＳ Ｐゴシック" pitchFamily="-107" charset="-128"/>
            </a:endParaRPr>
          </a:p>
          <a:p>
            <a:pPr marL="0" indent="0">
              <a:lnSpc>
                <a:spcPct val="90000"/>
              </a:lnSpc>
              <a:buNone/>
              <a:defRPr/>
            </a:pPr>
            <a:r>
              <a:rPr lang="sl-SI" altLang="nl-NL" sz="2000" dirty="0">
                <a:ea typeface="ＭＳ Ｐゴシック" charset="-128"/>
                <a:cs typeface="ＭＳ Ｐゴシック" pitchFamily="-107" charset="-128"/>
              </a:rPr>
              <a:t> </a:t>
            </a:r>
            <a:r>
              <a:rPr lang="ru-RU" altLang="nl-NL" sz="2000" dirty="0">
                <a:ea typeface="ＭＳ Ｐゴシック" charset="-128"/>
                <a:cs typeface="ＭＳ Ｐゴシック" pitchFamily="-107" charset="-128"/>
              </a:rPr>
              <a:t>(обращение к государственному суду с просьбой предоставить временную меру не будет истолковано как имплицитный отказ от арбитражного соглашения)</a:t>
            </a:r>
            <a:endParaRPr lang="fr-BE" altLang="nl-NL" sz="2000" dirty="0">
              <a:ea typeface="ＭＳ Ｐゴシック" charset="-128"/>
              <a:cs typeface="ＭＳ Ｐゴシック" pitchFamily="-107" charset="-128"/>
            </a:endParaRPr>
          </a:p>
          <a:p>
            <a:pPr marL="0" indent="0" eaLnBrk="1" hangingPunct="1">
              <a:lnSpc>
                <a:spcPct val="90000"/>
              </a:lnSpc>
              <a:buNone/>
              <a:defRPr/>
            </a:pPr>
            <a:endParaRPr lang="sl-SI" altLang="nl-NL" sz="2000" dirty="0">
              <a:ea typeface="ＭＳ Ｐゴシック" charset="-128"/>
              <a:cs typeface="ＭＳ Ｐゴシック" pitchFamily="-107" charset="-128"/>
            </a:endParaRPr>
          </a:p>
          <a:p>
            <a:pPr marL="0" indent="0" eaLnBrk="1" hangingPunct="1">
              <a:lnSpc>
                <a:spcPct val="90000"/>
              </a:lnSpc>
              <a:buNone/>
              <a:defRPr/>
            </a:pPr>
            <a:endParaRPr lang="fr-BE" altLang="nl-NL" sz="2000" dirty="0">
              <a:ea typeface="ＭＳ Ｐゴシック" charset="-128"/>
              <a:cs typeface="ＭＳ Ｐゴシック" pitchFamily="-107" charset="-128"/>
            </a:endParaRPr>
          </a:p>
          <a:p>
            <a:pPr>
              <a:lnSpc>
                <a:spcPct val="90000"/>
              </a:lnSpc>
              <a:buFontTx/>
              <a:buChar char="•"/>
              <a:defRPr/>
            </a:pPr>
            <a:r>
              <a:rPr lang="ru-RU" altLang="nl-NL" sz="2000" dirty="0">
                <a:ea typeface="ＭＳ Ｐゴシック" charset="-128"/>
                <a:cs typeface="ＭＳ Ｐゴシック" pitchFamily="-107" charset="-128"/>
              </a:rPr>
              <a:t>Последние разработки: ЧРЕЗВЫЧАЙНЫЙ АРБИТР</a:t>
            </a:r>
            <a:endParaRPr lang="sl-SI" altLang="nl-NL" sz="2000" dirty="0">
              <a:ea typeface="ＭＳ Ｐゴシック" charset="-128"/>
              <a:cs typeface="ＭＳ Ｐゴシック" pitchFamily="-107" charset="-128"/>
            </a:endParaRPr>
          </a:p>
          <a:p>
            <a:pPr eaLnBrk="1" hangingPunct="1">
              <a:lnSpc>
                <a:spcPct val="90000"/>
              </a:lnSpc>
              <a:buFontTx/>
              <a:buChar char="•"/>
              <a:defRPr/>
            </a:pPr>
            <a:endParaRPr lang="sl-SI" altLang="nl-NL" sz="2000" dirty="0">
              <a:ea typeface="ＭＳ Ｐゴシック" charset="-128"/>
              <a:cs typeface="ＭＳ Ｐゴシック" pitchFamily="-107" charset="-128"/>
            </a:endParaRPr>
          </a:p>
          <a:p>
            <a:pPr>
              <a:lnSpc>
                <a:spcPct val="90000"/>
              </a:lnSpc>
              <a:buFontTx/>
              <a:buChar char="•"/>
              <a:defRPr/>
            </a:pPr>
            <a:r>
              <a:rPr lang="ru-RU" b="1" dirty="0"/>
              <a:t>(например, Арбитражный регламент Международной торговой палаты): процедура обращения сторон за срочной временной защитой. Эта процедура предлагает краткосрочное решение для сторон, которые не могут дождаться формирования Арбитражного суда. Любая чрезвычайная мера принимает форму приказа. Постановление может быть впоследствии пересмотрено составом Арбитражного суда после его формирования.</a:t>
            </a:r>
            <a:endParaRPr lang="fr-BE" altLang="nl-NL" sz="2000" dirty="0">
              <a:ea typeface="ＭＳ Ｐゴシック" charset="-128"/>
              <a:cs typeface="ＭＳ Ｐゴシック" pitchFamily="-107" charset="-128"/>
            </a:endParaRPr>
          </a:p>
        </p:txBody>
      </p:sp>
      <p:sp>
        <p:nvSpPr>
          <p:cNvPr id="5" name="Naslov 1"/>
          <p:cNvSpPr txBox="1">
            <a:spLocks/>
          </p:cNvSpPr>
          <p:nvPr/>
        </p:nvSpPr>
        <p:spPr>
          <a:xfrm>
            <a:off x="609600" y="427038"/>
            <a:ext cx="8229600" cy="1143000"/>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b="1" dirty="0"/>
              <a:t>Обязательство третьих лиц предварительной (промежуточной, обеспечительной) мерой ?</a:t>
            </a:r>
            <a:endParaRPr lang="sl-SI" b="1" dirty="0"/>
          </a:p>
        </p:txBody>
      </p:sp>
    </p:spTree>
    <p:extLst>
      <p:ext uri="{BB962C8B-B14F-4D97-AF65-F5344CB8AC3E}">
        <p14:creationId xmlns:p14="http://schemas.microsoft.com/office/powerpoint/2010/main" val="4074415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dirty="0">
                <a:solidFill>
                  <a:srgbClr val="7030A0"/>
                </a:solidFill>
              </a:rPr>
              <a:t>Приказы о заморозке активов – Практическое задание</a:t>
            </a:r>
            <a:endParaRPr lang="sl-SI" dirty="0">
              <a:solidFill>
                <a:srgbClr val="7030A0"/>
              </a:solidFill>
            </a:endParaRPr>
          </a:p>
        </p:txBody>
      </p:sp>
      <p:sp>
        <p:nvSpPr>
          <p:cNvPr id="3" name="Označba mesta vsebine 2"/>
          <p:cNvSpPr>
            <a:spLocks noGrp="1"/>
          </p:cNvSpPr>
          <p:nvPr>
            <p:ph idx="1"/>
          </p:nvPr>
        </p:nvSpPr>
        <p:spPr/>
        <p:txBody>
          <a:bodyPr>
            <a:normAutofit fontScale="70000" lnSpcReduction="20000"/>
          </a:bodyPr>
          <a:lstStyle/>
          <a:p>
            <a:r>
              <a:rPr lang="ru-RU" dirty="0">
                <a:solidFill>
                  <a:srgbClr val="7030A0"/>
                </a:solidFill>
              </a:rPr>
              <a:t>Истец начал арбитражное разбирательство о выплате 5 млн долларов США. После формирования состава Арбитражного суда Истец узнал, что ответчик желает распорядиться своим имуществом, чтобы помешать исполнению (ожидаемого) арбитражного решения в будущем. В связи с этим Истец обратился в Арбитражный суд с просьбой принять защитную (обеспечительную) меру, предписав банку (в той же стране), в котором у Ответчика имеются значительные активы, временно заморозить счет Ответчика.</a:t>
            </a:r>
            <a:endParaRPr lang="sl-SI" dirty="0">
              <a:solidFill>
                <a:srgbClr val="7030A0"/>
              </a:solidFill>
            </a:endParaRPr>
          </a:p>
          <a:p>
            <a:r>
              <a:rPr lang="ru-RU" dirty="0">
                <a:solidFill>
                  <a:srgbClr val="7030A0"/>
                </a:solidFill>
              </a:rPr>
              <a:t>Арбитражный закон места арбитража, а также Регламент арбитражного учреждения, административный процесс, уполномочивают арбитражный суд принимать «такие меры защиты, которые он сочтет целесообразными».</a:t>
            </a:r>
            <a:endParaRPr lang="sl-SI" dirty="0">
              <a:solidFill>
                <a:srgbClr val="7030A0"/>
              </a:solidFill>
            </a:endParaRPr>
          </a:p>
          <a:p>
            <a:r>
              <a:rPr lang="ru-RU" dirty="0">
                <a:solidFill>
                  <a:srgbClr val="7030A0"/>
                </a:solidFill>
              </a:rPr>
              <a:t>Может ли арбитражный суд вынести такую меру пресечения?</a:t>
            </a:r>
            <a:endParaRPr lang="sl-SI" dirty="0">
              <a:solidFill>
                <a:srgbClr val="7030A0"/>
              </a:solidFill>
            </a:endParaRPr>
          </a:p>
        </p:txBody>
      </p:sp>
    </p:spTree>
    <p:extLst>
      <p:ext uri="{BB962C8B-B14F-4D97-AF65-F5344CB8AC3E}">
        <p14:creationId xmlns:p14="http://schemas.microsoft.com/office/powerpoint/2010/main" val="2752525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sz="2800" dirty="0"/>
              <a:t>Проблема №</a:t>
            </a:r>
            <a:r>
              <a:rPr lang="en-US" sz="2800" dirty="0"/>
              <a:t> 1: </a:t>
            </a:r>
            <a:r>
              <a:rPr lang="ru-RU" sz="2800" dirty="0"/>
              <a:t>Форма или юрисдикция в отношении лиц </a:t>
            </a:r>
            <a:r>
              <a:rPr lang="ru-RU" sz="2800" i="1" dirty="0"/>
              <a:t>(</a:t>
            </a:r>
            <a:r>
              <a:rPr lang="en-US" sz="2800" i="1" dirty="0" err="1"/>
              <a:t>ratione</a:t>
            </a:r>
            <a:r>
              <a:rPr lang="en-US" sz="2800" i="1" dirty="0"/>
              <a:t> personae</a:t>
            </a:r>
            <a:r>
              <a:rPr lang="ru-RU" sz="2800" i="1" dirty="0"/>
              <a:t>)</a:t>
            </a:r>
            <a:r>
              <a:rPr lang="en-US" sz="2800" i="1" dirty="0"/>
              <a:t>:?</a:t>
            </a:r>
            <a:br>
              <a:rPr lang="en-US" sz="2800" dirty="0"/>
            </a:br>
            <a:endParaRPr lang="en-US" sz="2800" dirty="0"/>
          </a:p>
        </p:txBody>
      </p:sp>
      <p:sp>
        <p:nvSpPr>
          <p:cNvPr id="3" name="Ograda vsebine 2"/>
          <p:cNvSpPr>
            <a:spLocks noGrp="1"/>
          </p:cNvSpPr>
          <p:nvPr>
            <p:ph idx="1"/>
          </p:nvPr>
        </p:nvSpPr>
        <p:spPr>
          <a:xfrm>
            <a:off x="457200" y="1268760"/>
            <a:ext cx="8229600" cy="5400600"/>
          </a:xfrm>
        </p:spPr>
        <p:txBody>
          <a:bodyPr>
            <a:normAutofit fontScale="47500" lnSpcReduction="20000"/>
          </a:bodyPr>
          <a:lstStyle/>
          <a:p>
            <a:pPr>
              <a:buNone/>
            </a:pPr>
            <a:r>
              <a:rPr lang="ru-RU" b="1" dirty="0"/>
              <a:t>Верховный суд Словении</a:t>
            </a:r>
            <a:r>
              <a:rPr lang="en-US" dirty="0"/>
              <a:t>, </a:t>
            </a:r>
            <a:r>
              <a:rPr lang="en-US" sz="2400" dirty="0"/>
              <a:t>Cp 2/2009, 16 </a:t>
            </a:r>
            <a:r>
              <a:rPr lang="ru-RU" sz="2400" dirty="0"/>
              <a:t>дек</a:t>
            </a:r>
            <a:r>
              <a:rPr lang="en-US" sz="2400" dirty="0"/>
              <a:t> 2009</a:t>
            </a:r>
            <a:r>
              <a:rPr lang="en-US" dirty="0"/>
              <a:t>: </a:t>
            </a:r>
            <a:r>
              <a:rPr lang="ru-RU" dirty="0"/>
              <a:t>Это форма</a:t>
            </a:r>
            <a:r>
              <a:rPr lang="en-US" dirty="0"/>
              <a:t>!</a:t>
            </a:r>
          </a:p>
          <a:p>
            <a:pPr>
              <a:buNone/>
            </a:pPr>
            <a:r>
              <a:rPr lang="en-US" dirty="0"/>
              <a:t>	</a:t>
            </a:r>
            <a:r>
              <a:rPr lang="ru-RU" dirty="0"/>
              <a:t>это вопрос </a:t>
            </a:r>
            <a:r>
              <a:rPr lang="ru-RU" b="1" dirty="0"/>
              <a:t>требований к форме</a:t>
            </a:r>
            <a:r>
              <a:rPr lang="ru-RU" dirty="0"/>
              <a:t>; таким образом, в соответствии с Нью-Йоркской конвенции применяется закон Словении (и требования к форме считаются не выполненными).</a:t>
            </a:r>
            <a:r>
              <a:rPr lang="en-US" dirty="0"/>
              <a:t> </a:t>
            </a:r>
          </a:p>
          <a:p>
            <a:endParaRPr lang="en-US" dirty="0"/>
          </a:p>
          <a:p>
            <a:pPr>
              <a:buNone/>
            </a:pPr>
            <a:r>
              <a:rPr lang="ru-RU" dirty="0">
                <a:solidFill>
                  <a:srgbClr val="7030A0"/>
                </a:solidFill>
              </a:rPr>
              <a:t>Но фактически</a:t>
            </a:r>
            <a:r>
              <a:rPr lang="en-US" dirty="0">
                <a:solidFill>
                  <a:srgbClr val="7030A0"/>
                </a:solidFill>
              </a:rPr>
              <a:t>: </a:t>
            </a:r>
          </a:p>
          <a:p>
            <a:r>
              <a:rPr lang="ru-RU" dirty="0">
                <a:solidFill>
                  <a:srgbClr val="7030A0"/>
                </a:solidFill>
              </a:rPr>
              <a:t>Один из вопросов заключается в том, действительно ли между подписавшими сторонами существует арбитражное соглашение в действительной форме. Если это так, то необходимо рассмотреть вопрос о том, связывает ли это соглашение стороны, не подписавшие его. Последний вопрос является не вопросом формы, а вопросом </a:t>
            </a:r>
            <a:r>
              <a:rPr lang="ru-RU" b="1" dirty="0">
                <a:solidFill>
                  <a:srgbClr val="7030A0"/>
                </a:solidFill>
              </a:rPr>
              <a:t>действительности арбитражного соглашения</a:t>
            </a:r>
            <a:r>
              <a:rPr lang="ru-RU" dirty="0">
                <a:solidFill>
                  <a:srgbClr val="7030A0"/>
                </a:solidFill>
              </a:rPr>
              <a:t> (в той мере, в какой это касается возможных обязательных последствий для третьей стороны как стороны, не подписавшей соглашение).</a:t>
            </a:r>
            <a:endParaRPr lang="en-US" dirty="0">
              <a:solidFill>
                <a:srgbClr val="7030A0"/>
              </a:solidFill>
            </a:endParaRPr>
          </a:p>
          <a:p>
            <a:endParaRPr lang="en-US" dirty="0"/>
          </a:p>
          <a:p>
            <a:pPr>
              <a:buNone/>
            </a:pPr>
            <a:r>
              <a:rPr lang="ru-RU" dirty="0"/>
              <a:t>Федеральный суд Германии</a:t>
            </a:r>
            <a:r>
              <a:rPr lang="en-US" dirty="0"/>
              <a:t> (III ZR 371/12, 8 </a:t>
            </a:r>
            <a:r>
              <a:rPr lang="ru-RU" dirty="0"/>
              <a:t>Мая</a:t>
            </a:r>
            <a:r>
              <a:rPr lang="en-US" dirty="0"/>
              <a:t> 2014):</a:t>
            </a:r>
          </a:p>
          <a:p>
            <a:pPr>
              <a:buNone/>
            </a:pPr>
            <a:r>
              <a:rPr lang="en-US" b="1" dirty="0"/>
              <a:t> </a:t>
            </a:r>
            <a:r>
              <a:rPr lang="ru-RU" b="1" dirty="0"/>
              <a:t>право, применимое к арбитражному соглашению, которое, при отсутствии явного </a:t>
            </a:r>
          </a:p>
          <a:p>
            <a:pPr>
              <a:buNone/>
            </a:pPr>
            <a:r>
              <a:rPr lang="ru-RU" b="1" dirty="0"/>
              <a:t>выбора права или подразумеваемого выбора права, применимого к основному </a:t>
            </a:r>
          </a:p>
          <a:p>
            <a:pPr>
              <a:buNone/>
            </a:pPr>
            <a:r>
              <a:rPr lang="ru-RU" b="1" dirty="0"/>
              <a:t>договору, является правом места арбитража </a:t>
            </a:r>
            <a:r>
              <a:rPr lang="ru-RU" dirty="0"/>
              <a:t>(за исключением случаев, когда защита лица, не подписавшего соглашение, подразумевает, что лучше применять право, применимое к правоотношениям между третьим лицом и одной из сторон арбитражного соглашения).</a:t>
            </a:r>
          </a:p>
          <a:p>
            <a:pPr>
              <a:buNone/>
            </a:pPr>
            <a:endParaRPr lang="en-US" dirty="0"/>
          </a:p>
          <a:p>
            <a:pPr>
              <a:buNone/>
            </a:pPr>
            <a:r>
              <a:rPr lang="ru-RU" dirty="0" err="1"/>
              <a:t>Далла</a:t>
            </a:r>
            <a:r>
              <a:rPr lang="en-US" dirty="0"/>
              <a:t>, </a:t>
            </a:r>
            <a:r>
              <a:rPr lang="ru-RU" dirty="0"/>
              <a:t>Апелляционный суд</a:t>
            </a:r>
            <a:r>
              <a:rPr lang="en-US" dirty="0"/>
              <a:t>, [2009] EWCA Civ. 755: </a:t>
            </a:r>
            <a:r>
              <a:rPr lang="ru-RU" dirty="0"/>
              <a:t>Право применимое к арбитражному соглашению</a:t>
            </a:r>
            <a:r>
              <a:rPr lang="en-US" dirty="0"/>
              <a:t> (</a:t>
            </a:r>
            <a:r>
              <a:rPr lang="ru-RU" dirty="0"/>
              <a:t>в данном случае</a:t>
            </a:r>
            <a:r>
              <a:rPr lang="en-US" dirty="0"/>
              <a:t>: </a:t>
            </a:r>
            <a:r>
              <a:rPr lang="ru-RU" dirty="0"/>
              <a:t>французское законодательство</a:t>
            </a:r>
            <a:r>
              <a:rPr lang="en-US" dirty="0"/>
              <a:t>)</a:t>
            </a:r>
          </a:p>
        </p:txBody>
      </p:sp>
      <p:pic>
        <p:nvPicPr>
          <p:cNvPr id="4" name="Slika 3" descr="Image result for germany flag"/>
          <p:cNvPicPr/>
          <p:nvPr/>
        </p:nvPicPr>
        <p:blipFill>
          <a:blip r:embed="rId2" cstate="print"/>
          <a:srcRect/>
          <a:stretch>
            <a:fillRect/>
          </a:stretch>
        </p:blipFill>
        <p:spPr bwMode="auto">
          <a:xfrm>
            <a:off x="7586811" y="3537012"/>
            <a:ext cx="1137295" cy="864096"/>
          </a:xfrm>
          <a:prstGeom prst="rect">
            <a:avLst/>
          </a:prstGeom>
          <a:noFill/>
          <a:ln w="9525">
            <a:noFill/>
            <a:miter lim="800000"/>
            <a:headEnd/>
            <a:tailEnd/>
          </a:ln>
        </p:spPr>
      </p:pic>
      <p:pic>
        <p:nvPicPr>
          <p:cNvPr id="5" name="Slika 4" descr="Image result for slovenia flag"/>
          <p:cNvPicPr/>
          <p:nvPr/>
        </p:nvPicPr>
        <p:blipFill>
          <a:blip r:embed="rId3" cstate="print"/>
          <a:srcRect/>
          <a:stretch>
            <a:fillRect/>
          </a:stretch>
        </p:blipFill>
        <p:spPr bwMode="auto">
          <a:xfrm>
            <a:off x="7524328" y="836712"/>
            <a:ext cx="1199778" cy="734194"/>
          </a:xfrm>
          <a:prstGeom prst="rect">
            <a:avLst/>
          </a:prstGeom>
          <a:noFill/>
          <a:ln w="9525">
            <a:noFill/>
            <a:miter lim="800000"/>
            <a:headEnd/>
            <a:tailEnd/>
          </a:ln>
        </p:spPr>
      </p:pic>
      <p:pic>
        <p:nvPicPr>
          <p:cNvPr id="6" name="Picture 2" descr="Image result for england flag"/>
          <p:cNvPicPr>
            <a:picLocks noChangeAspect="1" noChangeArrowheads="1"/>
          </p:cNvPicPr>
          <p:nvPr/>
        </p:nvPicPr>
        <p:blipFill>
          <a:blip r:embed="rId4" cstate="print"/>
          <a:srcRect/>
          <a:stretch>
            <a:fillRect/>
          </a:stretch>
        </p:blipFill>
        <p:spPr bwMode="auto">
          <a:xfrm>
            <a:off x="7770013" y="5517233"/>
            <a:ext cx="1195500" cy="72008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dirty="0"/>
              <a:t>Временные меры, предписанные арбитражным судом: ограничения</a:t>
            </a:r>
            <a:endParaRPr lang="sl-SI" dirty="0"/>
          </a:p>
        </p:txBody>
      </p:sp>
      <p:sp>
        <p:nvSpPr>
          <p:cNvPr id="3" name="Označba mesta vsebine 2"/>
          <p:cNvSpPr>
            <a:spLocks noGrp="1"/>
          </p:cNvSpPr>
          <p:nvPr>
            <p:ph idx="1"/>
          </p:nvPr>
        </p:nvSpPr>
        <p:spPr/>
        <p:txBody>
          <a:bodyPr/>
          <a:lstStyle/>
          <a:p>
            <a:r>
              <a:rPr lang="ru-RU" dirty="0"/>
              <a:t>Третьи стороны</a:t>
            </a:r>
            <a:r>
              <a:rPr lang="sl-SI" dirty="0"/>
              <a:t>?</a:t>
            </a:r>
          </a:p>
          <a:p>
            <a:r>
              <a:rPr lang="ru-RU" dirty="0"/>
              <a:t>Применяется непосредственно только в случае принятия в состязательном порядке; односторонние (</a:t>
            </a:r>
            <a:r>
              <a:rPr lang="ru-RU" dirty="0" err="1"/>
              <a:t>ex</a:t>
            </a:r>
            <a:r>
              <a:rPr lang="ru-RU" dirty="0"/>
              <a:t> </a:t>
            </a:r>
            <a:r>
              <a:rPr lang="ru-RU" dirty="0" err="1"/>
              <a:t>parte</a:t>
            </a:r>
            <a:r>
              <a:rPr lang="ru-RU" dirty="0"/>
              <a:t>) временные меры имеют обязательную силу договора, а не судебного решения, подлежащего исполнению</a:t>
            </a:r>
            <a:endParaRPr lang="sl-SI" dirty="0"/>
          </a:p>
        </p:txBody>
      </p:sp>
    </p:spTree>
    <p:extLst>
      <p:ext uri="{BB962C8B-B14F-4D97-AF65-F5344CB8AC3E}">
        <p14:creationId xmlns:p14="http://schemas.microsoft.com/office/powerpoint/2010/main" val="20604923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indent="0" algn="ctr">
              <a:buNone/>
            </a:pPr>
            <a:endParaRPr lang="sl-SI" dirty="0"/>
          </a:p>
          <a:p>
            <a:pPr marL="0" indent="0" algn="ctr">
              <a:buNone/>
            </a:pPr>
            <a:endParaRPr lang="sl-SI" dirty="0"/>
          </a:p>
          <a:p>
            <a:pPr marL="0" indent="0" algn="ctr">
              <a:buNone/>
            </a:pPr>
            <a:endParaRPr lang="sl-SI" dirty="0"/>
          </a:p>
          <a:p>
            <a:pPr marL="0" indent="0" algn="ctr">
              <a:buNone/>
            </a:pPr>
            <a:r>
              <a:rPr lang="ru-RU" dirty="0"/>
              <a:t>СПАСИБО ЗА ВНИМАНИЕ!</a:t>
            </a:r>
            <a:endParaRPr lang="sl-SI" dirty="0"/>
          </a:p>
          <a:p>
            <a:pPr marL="0" indent="0" algn="ctr">
              <a:buNone/>
            </a:pPr>
            <a:endParaRPr lang="sl-SI" dirty="0"/>
          </a:p>
          <a:p>
            <a:pPr marL="0" indent="0" algn="ctr">
              <a:buNone/>
            </a:pPr>
            <a:endParaRPr lang="sl-SI" dirty="0"/>
          </a:p>
          <a:p>
            <a:pPr marL="0" indent="0" algn="ctr">
              <a:buNone/>
            </a:pPr>
            <a:r>
              <a:rPr lang="sl-SI" dirty="0">
                <a:hlinkClick r:id="rId2"/>
              </a:rPr>
              <a:t>Ales.galic@pf.uni-lj.si</a:t>
            </a:r>
            <a:r>
              <a:rPr lang="sl-SI" dirty="0"/>
              <a:t> </a:t>
            </a:r>
          </a:p>
        </p:txBody>
      </p:sp>
    </p:spTree>
    <p:extLst>
      <p:ext uri="{BB962C8B-B14F-4D97-AF65-F5344CB8AC3E}">
        <p14:creationId xmlns:p14="http://schemas.microsoft.com/office/powerpoint/2010/main" val="301011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ru-RU" sz="2800" b="1" dirty="0"/>
              <a:t>Федеральный суд Швейцарии</a:t>
            </a:r>
            <a:r>
              <a:rPr lang="en-US" sz="2800" b="1" dirty="0"/>
              <a:t>: </a:t>
            </a:r>
            <a:r>
              <a:rPr lang="ru-RU" sz="2800" b="1" dirty="0"/>
              <a:t>Обязательство сторон, не подписавших договор, является (преимущественно) не вопросом формы, а вопросом юрисдикции в отношении лиц</a:t>
            </a:r>
            <a:endParaRPr lang="en-US" sz="2800" b="1" dirty="0"/>
          </a:p>
        </p:txBody>
      </p:sp>
      <p:sp>
        <p:nvSpPr>
          <p:cNvPr id="3" name="Ograda vsebine 2"/>
          <p:cNvSpPr>
            <a:spLocks noGrp="1"/>
          </p:cNvSpPr>
          <p:nvPr>
            <p:ph idx="1"/>
          </p:nvPr>
        </p:nvSpPr>
        <p:spPr/>
        <p:txBody>
          <a:bodyPr>
            <a:normAutofit fontScale="85000" lnSpcReduction="20000"/>
          </a:bodyPr>
          <a:lstStyle/>
          <a:p>
            <a:pPr>
              <a:buNone/>
            </a:pPr>
            <a:r>
              <a:rPr lang="en-US" dirty="0"/>
              <a:t>: “….</a:t>
            </a:r>
            <a:r>
              <a:rPr lang="ru-RU" dirty="0"/>
              <a:t> это требование формы применяется только к самому арбитражному соглашению, то есть к соглашению, которым первоначальные стороны выразили свою общую волю к арбитражу. Что касается вопроса о субъективной сфере применения арбитражного соглашения, которое имеет юридическую силу…. – необходимо определить, какие стороны являются связанными соглашением сторонами, и, в зависимости от обстоятельств, проверить, входят ли одна или несколько третьих сторон, не упомянутых в соглашении, в сферу его применения в отношении лиц</a:t>
            </a:r>
            <a:r>
              <a:rPr lang="en-US" i="1" dirty="0"/>
              <a:t> (FSCD 129 III 727)</a:t>
            </a:r>
          </a:p>
        </p:txBody>
      </p:sp>
      <p:pic>
        <p:nvPicPr>
          <p:cNvPr id="4" name="Slika 3" descr="Image result for swiss flag"/>
          <p:cNvPicPr/>
          <p:nvPr/>
        </p:nvPicPr>
        <p:blipFill>
          <a:blip r:embed="rId2" cstate="print"/>
          <a:srcRect/>
          <a:stretch>
            <a:fillRect/>
          </a:stretch>
        </p:blipFill>
        <p:spPr bwMode="auto">
          <a:xfrm>
            <a:off x="7596336" y="5661248"/>
            <a:ext cx="1331640" cy="93610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stretch>
            <a:fillRect/>
          </a:stretch>
        </p:blipFill>
        <p:spPr>
          <a:xfrm>
            <a:off x="7884368" y="846138"/>
            <a:ext cx="938865" cy="731583"/>
          </a:xfrm>
          <a:prstGeom prst="rect">
            <a:avLst/>
          </a:prstGeom>
        </p:spPr>
      </p:pic>
      <p:sp>
        <p:nvSpPr>
          <p:cNvPr id="2" name="Naslov 1"/>
          <p:cNvSpPr>
            <a:spLocks noGrp="1"/>
          </p:cNvSpPr>
          <p:nvPr>
            <p:ph type="title"/>
          </p:nvPr>
        </p:nvSpPr>
        <p:spPr/>
        <p:txBody>
          <a:bodyPr>
            <a:normAutofit/>
          </a:bodyPr>
          <a:lstStyle/>
          <a:p>
            <a:r>
              <a:rPr lang="ru-RU" dirty="0"/>
              <a:t>Начальный пункт</a:t>
            </a:r>
            <a:endParaRPr lang="sl-SI" dirty="0"/>
          </a:p>
        </p:txBody>
      </p:sp>
      <p:sp>
        <p:nvSpPr>
          <p:cNvPr id="3" name="Označba mesta vsebine 2"/>
          <p:cNvSpPr>
            <a:spLocks noGrp="1"/>
          </p:cNvSpPr>
          <p:nvPr>
            <p:ph idx="1"/>
          </p:nvPr>
        </p:nvSpPr>
        <p:spPr/>
        <p:txBody>
          <a:bodyPr>
            <a:normAutofit fontScale="77500" lnSpcReduction="20000"/>
          </a:bodyPr>
          <a:lstStyle/>
          <a:p>
            <a:r>
              <a:rPr lang="ru-RU" sz="2000" dirty="0">
                <a:solidFill>
                  <a:srgbClr val="00B0F0"/>
                </a:solidFill>
              </a:rPr>
              <a:t>Федеральный суд Швейцарии,</a:t>
            </a:r>
            <a:r>
              <a:rPr lang="sl-SI" sz="2000" dirty="0">
                <a:solidFill>
                  <a:srgbClr val="00B0F0"/>
                </a:solidFill>
              </a:rPr>
              <a:t> </a:t>
            </a:r>
            <a:r>
              <a:rPr lang="ru-RU" sz="2000" dirty="0">
                <a:solidFill>
                  <a:srgbClr val="00B0F0"/>
                </a:solidFill>
              </a:rPr>
              <a:t>решение</a:t>
            </a:r>
            <a:r>
              <a:rPr lang="sl-SI" sz="2000" dirty="0">
                <a:solidFill>
                  <a:srgbClr val="00B0F0"/>
                </a:solidFill>
              </a:rPr>
              <a:t> 4A_124/2020 </a:t>
            </a:r>
            <a:r>
              <a:rPr lang="ru-RU" sz="2000" dirty="0">
                <a:solidFill>
                  <a:srgbClr val="00B0F0"/>
                </a:solidFill>
              </a:rPr>
              <a:t>от 13 ноября</a:t>
            </a:r>
            <a:r>
              <a:rPr lang="sl-SI" sz="2000" dirty="0">
                <a:solidFill>
                  <a:srgbClr val="00B0F0"/>
                </a:solidFill>
              </a:rPr>
              <a:t> 2020</a:t>
            </a:r>
            <a:r>
              <a:rPr lang="ru-RU" sz="2000" dirty="0">
                <a:solidFill>
                  <a:srgbClr val="00B0F0"/>
                </a:solidFill>
              </a:rPr>
              <a:t> г.</a:t>
            </a:r>
            <a:endParaRPr lang="sl-SI" sz="2000" dirty="0">
              <a:solidFill>
                <a:srgbClr val="00B0F0"/>
              </a:solidFill>
            </a:endParaRPr>
          </a:p>
          <a:p>
            <a:pPr marL="0" indent="0">
              <a:buNone/>
            </a:pPr>
            <a:r>
              <a:rPr lang="sl-SI" dirty="0"/>
              <a:t>	</a:t>
            </a:r>
            <a:r>
              <a:rPr lang="ru-RU" dirty="0"/>
              <a:t> Расширение арбитражного соглашения на сторону, не подписавшую соглашение, действительно возможно при определенных условиях, но применяется ограничительный стандарт толкования</a:t>
            </a:r>
            <a:endParaRPr lang="sl-SI" dirty="0"/>
          </a:p>
          <a:p>
            <a:pPr marL="0" indent="0">
              <a:buNone/>
            </a:pPr>
            <a:endParaRPr lang="sl-SI" dirty="0"/>
          </a:p>
          <a:p>
            <a:r>
              <a:rPr lang="ru-RU" sz="2400" dirty="0">
                <a:solidFill>
                  <a:srgbClr val="00B0F0"/>
                </a:solidFill>
              </a:rPr>
              <a:t>Федеральный суд Швейцарии,</a:t>
            </a:r>
            <a:r>
              <a:rPr lang="sl-SI" sz="2400" dirty="0">
                <a:solidFill>
                  <a:srgbClr val="00B0F0"/>
                </a:solidFill>
              </a:rPr>
              <a:t> </a:t>
            </a:r>
            <a:r>
              <a:rPr lang="ru-RU" sz="2400" dirty="0">
                <a:solidFill>
                  <a:srgbClr val="00B0F0"/>
                </a:solidFill>
              </a:rPr>
              <a:t>решение</a:t>
            </a:r>
            <a:r>
              <a:rPr lang="sl-SI" sz="2200" dirty="0">
                <a:solidFill>
                  <a:srgbClr val="00B0F0"/>
                </a:solidFill>
              </a:rPr>
              <a:t> </a:t>
            </a:r>
            <a:r>
              <a:rPr lang="en-US" sz="2200" dirty="0">
                <a:solidFill>
                  <a:srgbClr val="00B0F0"/>
                </a:solidFill>
              </a:rPr>
              <a:t>BGE 129 III 727 </a:t>
            </a:r>
            <a:endParaRPr lang="sl-SI" sz="2200" dirty="0">
              <a:solidFill>
                <a:srgbClr val="00B0F0"/>
              </a:solidFill>
            </a:endParaRPr>
          </a:p>
          <a:p>
            <a:pPr marL="0" indent="0">
              <a:buNone/>
            </a:pPr>
            <a:r>
              <a:rPr lang="sl-SI" dirty="0"/>
              <a:t>	</a:t>
            </a:r>
            <a:r>
              <a:rPr lang="ru-RU" dirty="0"/>
              <a:t> вмешивалась ли сторона, не подписавшая договор, в исполнение договора, не имея согласованной в договоре функции в соответствующем проекте?</a:t>
            </a:r>
            <a:endParaRPr lang="sl-SI" dirty="0"/>
          </a:p>
          <a:p>
            <a:pPr marL="0" indent="0">
              <a:buNone/>
            </a:pPr>
            <a:r>
              <a:rPr lang="sl-SI" dirty="0"/>
              <a:t>	</a:t>
            </a:r>
            <a:r>
              <a:rPr lang="ru-RU" dirty="0"/>
              <a:t> приняла ли не подписавшая сторона де-факто позицию другой (основной) стороны Договора, включая арбитражное соглашение?</a:t>
            </a:r>
          </a:p>
        </p:txBody>
      </p:sp>
    </p:spTree>
    <p:extLst>
      <p:ext uri="{BB962C8B-B14F-4D97-AF65-F5344CB8AC3E}">
        <p14:creationId xmlns:p14="http://schemas.microsoft.com/office/powerpoint/2010/main" val="188915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ru-RU" dirty="0"/>
              <a:t>Проблема №</a:t>
            </a:r>
            <a:r>
              <a:rPr lang="en-US" dirty="0"/>
              <a:t> 2:</a:t>
            </a:r>
            <a:br>
              <a:rPr lang="en-US" dirty="0"/>
            </a:br>
            <a:endParaRPr lang="en-US" dirty="0"/>
          </a:p>
        </p:txBody>
      </p:sp>
      <p:sp>
        <p:nvSpPr>
          <p:cNvPr id="3" name="Ograda vsebine 2"/>
          <p:cNvSpPr>
            <a:spLocks noGrp="1"/>
          </p:cNvSpPr>
          <p:nvPr>
            <p:ph idx="1"/>
          </p:nvPr>
        </p:nvSpPr>
        <p:spPr/>
        <p:txBody>
          <a:bodyPr>
            <a:normAutofit fontScale="70000" lnSpcReduction="20000"/>
          </a:bodyPr>
          <a:lstStyle/>
          <a:p>
            <a:r>
              <a:rPr lang="ru-RU" dirty="0"/>
              <a:t>обязательство сторон, не подписавших соглашение, чье предполагаемое (молчаливо выраженное) намерение состоит в том, чтобы </a:t>
            </a:r>
            <a:r>
              <a:rPr lang="ru-RU" b="1" dirty="0"/>
              <a:t>принять обязательства </a:t>
            </a:r>
            <a:r>
              <a:rPr lang="ru-RU" dirty="0"/>
              <a:t>по арбитражному соглашению (например, посредничество, </a:t>
            </a:r>
            <a:r>
              <a:rPr lang="ru-RU" dirty="0" err="1"/>
              <a:t>эстоппель</a:t>
            </a:r>
            <a:r>
              <a:rPr lang="ru-RU" dirty="0"/>
              <a:t>, предположение, доктрина «группа компаний»)</a:t>
            </a:r>
            <a:endParaRPr lang="en-US" dirty="0"/>
          </a:p>
          <a:p>
            <a:endParaRPr lang="en-US" dirty="0"/>
          </a:p>
          <a:p>
            <a:r>
              <a:rPr lang="ru-RU" dirty="0"/>
              <a:t>Но также и стороны, чье неявное или даже явное намерение заключалось в том, чтобы </a:t>
            </a:r>
            <a:r>
              <a:rPr lang="ru-RU" b="1" dirty="0"/>
              <a:t>не принимать обязательства </a:t>
            </a:r>
            <a:r>
              <a:rPr lang="ru-RU" dirty="0"/>
              <a:t>по арбитражному соглашению (например, проникнуть сквозь корпоративную завесу) </a:t>
            </a:r>
          </a:p>
          <a:p>
            <a:endParaRPr lang="en-US" dirty="0"/>
          </a:p>
          <a:p>
            <a:r>
              <a:rPr lang="ru-RU" dirty="0"/>
              <a:t>Дискуссия о «форме» может предложить удовлетворительные решения только для первой группы</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ru-RU" dirty="0"/>
              <a:t>Доктрина «Группа компаний»</a:t>
            </a:r>
            <a:endParaRPr lang="en-US" dirty="0"/>
          </a:p>
        </p:txBody>
      </p:sp>
      <p:sp>
        <p:nvSpPr>
          <p:cNvPr id="3" name="Ograda vsebine 2"/>
          <p:cNvSpPr>
            <a:spLocks noGrp="1"/>
          </p:cNvSpPr>
          <p:nvPr>
            <p:ph idx="1"/>
          </p:nvPr>
        </p:nvSpPr>
        <p:spPr/>
        <p:txBody>
          <a:bodyPr>
            <a:normAutofit fontScale="55000" lnSpcReduction="20000"/>
          </a:bodyPr>
          <a:lstStyle/>
          <a:p>
            <a:r>
              <a:rPr lang="ru-RU" b="1" dirty="0">
                <a:solidFill>
                  <a:srgbClr val="FF0000"/>
                </a:solidFill>
              </a:rPr>
              <a:t>Доу </a:t>
            </a:r>
            <a:r>
              <a:rPr lang="ru-RU" b="1" dirty="0" err="1">
                <a:solidFill>
                  <a:srgbClr val="FF0000"/>
                </a:solidFill>
              </a:rPr>
              <a:t>Кемикал</a:t>
            </a:r>
            <a:r>
              <a:rPr lang="en-US" b="1" dirty="0">
                <a:solidFill>
                  <a:srgbClr val="FF0000"/>
                </a:solidFill>
              </a:rPr>
              <a:t> </a:t>
            </a:r>
            <a:r>
              <a:rPr lang="en-US" dirty="0"/>
              <a:t>(</a:t>
            </a:r>
            <a:r>
              <a:rPr lang="ru-RU" dirty="0"/>
              <a:t>МТП, дело №</a:t>
            </a:r>
            <a:r>
              <a:rPr lang="en-US" dirty="0"/>
              <a:t> 4131), </a:t>
            </a:r>
            <a:r>
              <a:rPr lang="ru-RU" dirty="0"/>
              <a:t>поддержан </a:t>
            </a:r>
            <a:r>
              <a:rPr lang="ru-RU" b="1" dirty="0"/>
              <a:t>Апелляционным судом Парижа</a:t>
            </a:r>
            <a:endParaRPr lang="en-US" b="1" dirty="0"/>
          </a:p>
          <a:p>
            <a:endParaRPr lang="en-US" dirty="0"/>
          </a:p>
          <a:p>
            <a:r>
              <a:rPr lang="ru-RU" b="1" dirty="0"/>
              <a:t>Потребности международной торговли</a:t>
            </a:r>
            <a:endParaRPr lang="en-US" b="1" dirty="0"/>
          </a:p>
          <a:p>
            <a:r>
              <a:rPr lang="ru-RU" dirty="0"/>
              <a:t>Не подписавшая сторона (организация состоящая в группе компаний, в которой один из членов группы являлся подписавшей стороной) может быть обязана передать спор в арбитраж, если две организации в группе рассматриваются как имеющие </a:t>
            </a:r>
            <a:r>
              <a:rPr lang="ru-RU" b="1" dirty="0"/>
              <a:t>единую экономическую реальность</a:t>
            </a:r>
            <a:r>
              <a:rPr lang="ru-RU" dirty="0"/>
              <a:t>…. В частности:</a:t>
            </a:r>
            <a:endParaRPr lang="en-US" dirty="0"/>
          </a:p>
          <a:p>
            <a:r>
              <a:rPr lang="ru-RU" dirty="0"/>
              <a:t>если сторона, не подписавшая договор, эффективно и индивидуально участвовало в </a:t>
            </a:r>
            <a:r>
              <a:rPr lang="ru-RU" b="1" dirty="0"/>
              <a:t>заключении</a:t>
            </a:r>
            <a:r>
              <a:rPr lang="ru-RU" dirty="0"/>
              <a:t>, </a:t>
            </a:r>
            <a:r>
              <a:rPr lang="ru-RU" b="1" dirty="0"/>
              <a:t>исполнении</a:t>
            </a:r>
            <a:r>
              <a:rPr lang="ru-RU" dirty="0"/>
              <a:t> и </a:t>
            </a:r>
            <a:r>
              <a:rPr lang="ru-RU" b="1" dirty="0"/>
              <a:t>расторжении</a:t>
            </a:r>
            <a:r>
              <a:rPr lang="ru-RU" dirty="0"/>
              <a:t> договора,</a:t>
            </a:r>
            <a:endParaRPr lang="en-US" dirty="0"/>
          </a:p>
          <a:p>
            <a:r>
              <a:rPr lang="ru-RU" b="1" dirty="0"/>
              <a:t>выступала в качестве фактической стороны</a:t>
            </a:r>
            <a:r>
              <a:rPr lang="ru-RU" dirty="0"/>
              <a:t> как по договору, так и по арбитражной оговорке</a:t>
            </a:r>
            <a:endParaRPr lang="en-US" dirty="0"/>
          </a:p>
          <a:p>
            <a:r>
              <a:rPr lang="ru-RU" b="1" dirty="0"/>
              <a:t>воспользовалась или будет пользоваться</a:t>
            </a:r>
            <a:r>
              <a:rPr lang="ru-RU" dirty="0"/>
              <a:t> таким качеством.</a:t>
            </a:r>
            <a:r>
              <a:rPr lang="en-US" dirty="0"/>
              <a:t> </a:t>
            </a:r>
          </a:p>
          <a:p>
            <a:pPr>
              <a:buNone/>
            </a:pPr>
            <a:r>
              <a:rPr lang="en-US" b="1" dirty="0"/>
              <a:t>			</a:t>
            </a:r>
            <a:r>
              <a:rPr lang="en-US" sz="3800" b="1" dirty="0">
                <a:solidFill>
                  <a:srgbClr val="00B0F0"/>
                </a:solidFill>
              </a:rPr>
              <a:t>(1) </a:t>
            </a:r>
            <a:r>
              <a:rPr lang="ru-RU" sz="3800" b="1" dirty="0">
                <a:solidFill>
                  <a:srgbClr val="00B0F0"/>
                </a:solidFill>
              </a:rPr>
              <a:t>Существование группы</a:t>
            </a:r>
            <a:endParaRPr lang="en-US" sz="3800" b="1" dirty="0">
              <a:solidFill>
                <a:srgbClr val="00B0F0"/>
              </a:solidFill>
            </a:endParaRPr>
          </a:p>
          <a:p>
            <a:pPr>
              <a:buNone/>
            </a:pPr>
            <a:r>
              <a:rPr lang="en-US" sz="3800" b="1" dirty="0">
                <a:solidFill>
                  <a:srgbClr val="00B0F0"/>
                </a:solidFill>
              </a:rPr>
              <a:t>			(2) </a:t>
            </a:r>
            <a:r>
              <a:rPr lang="ru-RU" sz="3800" b="1" dirty="0">
                <a:solidFill>
                  <a:srgbClr val="00B0F0"/>
                </a:solidFill>
              </a:rPr>
              <a:t>Общее намерение сторон</a:t>
            </a:r>
            <a:endParaRPr lang="en-US" sz="3800" b="1" dirty="0">
              <a:solidFill>
                <a:srgbClr val="00B0F0"/>
              </a:solidFill>
            </a:endParaRPr>
          </a:p>
          <a:p>
            <a:endParaRPr lang="en-US" b="1" dirty="0"/>
          </a:p>
          <a:p>
            <a:endParaRPr lang="en-US" dirty="0"/>
          </a:p>
        </p:txBody>
      </p:sp>
      <p:pic>
        <p:nvPicPr>
          <p:cNvPr id="4" name="Slika 3" descr="Image result for france flag"/>
          <p:cNvPicPr/>
          <p:nvPr/>
        </p:nvPicPr>
        <p:blipFill>
          <a:blip r:embed="rId2" cstate="print"/>
          <a:srcRect/>
          <a:stretch>
            <a:fillRect/>
          </a:stretch>
        </p:blipFill>
        <p:spPr bwMode="auto">
          <a:xfrm>
            <a:off x="7236296" y="5229200"/>
            <a:ext cx="1728192" cy="129043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ru-RU" dirty="0"/>
              <a:t>Основное возражение</a:t>
            </a:r>
            <a:r>
              <a:rPr lang="en-US" dirty="0"/>
              <a:t>: </a:t>
            </a:r>
          </a:p>
        </p:txBody>
      </p:sp>
      <p:sp>
        <p:nvSpPr>
          <p:cNvPr id="3" name="Ograda vsebine 2"/>
          <p:cNvSpPr>
            <a:spLocks noGrp="1"/>
          </p:cNvSpPr>
          <p:nvPr>
            <p:ph idx="1"/>
          </p:nvPr>
        </p:nvSpPr>
        <p:spPr/>
        <p:txBody>
          <a:bodyPr>
            <a:normAutofit fontScale="70000" lnSpcReduction="20000"/>
          </a:bodyPr>
          <a:lstStyle/>
          <a:p>
            <a:r>
              <a:rPr lang="ru-RU" dirty="0"/>
              <a:t>Подразумеваемое согласие иногда просто фиктивное, по крайней мере, когда это касается респондентов</a:t>
            </a:r>
            <a:endParaRPr lang="en-US" dirty="0"/>
          </a:p>
          <a:p>
            <a:endParaRPr lang="en-US" dirty="0"/>
          </a:p>
          <a:p>
            <a:r>
              <a:rPr lang="ru-RU" b="1" dirty="0"/>
              <a:t>часто, дочерние компании создаются с целью распределения риска ответственности; это делается, не для того, чтобы выразить молчаливое согласие материнской компании быть связанной, а, наоборот, для выражения явного намерения не быть связанной с арбитражной оговоркой</a:t>
            </a:r>
            <a:endParaRPr lang="en-US" b="1" dirty="0"/>
          </a:p>
          <a:p>
            <a:r>
              <a:rPr lang="ru-RU" b="1" dirty="0"/>
              <a:t>Хотя с другой стороны, также часто встречается, что дочерние компании в стране проекта по реализации контракта создаются как часть тендерного требования, и материнская компания рассматривает себя как реальную сторону проекта по реализации контракта</a:t>
            </a:r>
            <a:endParaRPr lang="en-US" b="1" dirty="0"/>
          </a:p>
        </p:txBody>
      </p:sp>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3121</Words>
  <Application>Microsoft Office PowerPoint</Application>
  <PresentationFormat>On-screen Show (4:3)</PresentationFormat>
  <Paragraphs>236</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ＭＳ Ｐゴシック</vt:lpstr>
      <vt:lpstr>Arial</vt:lpstr>
      <vt:lpstr>Calibri</vt:lpstr>
      <vt:lpstr>Wingdings</vt:lpstr>
      <vt:lpstr>Officeova tema</vt:lpstr>
      <vt:lpstr>   Обязательство сторон, не подписавших арбитражное соглашение   </vt:lpstr>
      <vt:lpstr>Начальный пункт: арбитражное соглашения это договор, а договор обязателен для исполнения сторонами, добровольно его заключившими</vt:lpstr>
      <vt:lpstr>Не подписавшие стороны = Подписи = Письменная форма? </vt:lpstr>
      <vt:lpstr>Проблема № 1: Форма или юрисдикция в отношении лиц (ratione personae):? </vt:lpstr>
      <vt:lpstr>Федеральный суд Швейцарии: Обязательство сторон, не подписавших договор, является (преимущественно) не вопросом формы, а вопросом юрисдикции в отношении лиц</vt:lpstr>
      <vt:lpstr>Начальный пункт</vt:lpstr>
      <vt:lpstr>Проблема № 2: </vt:lpstr>
      <vt:lpstr>Доктрина «Группа компаний»</vt:lpstr>
      <vt:lpstr>Основное возражение: </vt:lpstr>
      <vt:lpstr>От «субъективистского» к «объективистскому» взгляду</vt:lpstr>
      <vt:lpstr>….отклонено в других юрисдикциях…</vt:lpstr>
      <vt:lpstr>24 марта 2015, Верховный суд Лиссабона</vt:lpstr>
      <vt:lpstr>Оценка на этапе признания иностранных решений</vt:lpstr>
      <vt:lpstr>Снятие корпоративной вуали / альтер-эго</vt:lpstr>
      <vt:lpstr>PowerPoint Presentation</vt:lpstr>
      <vt:lpstr>Явный или очевидный мандат</vt:lpstr>
      <vt:lpstr>Эстоппель</vt:lpstr>
      <vt:lpstr>Правопреемство (единственное или универсальное)</vt:lpstr>
      <vt:lpstr>Уступка – практическое задание</vt:lpstr>
      <vt:lpstr>Уступка </vt:lpstr>
      <vt:lpstr>PowerPoint Presentation</vt:lpstr>
      <vt:lpstr>Уступка во время незавершенного арбитража</vt:lpstr>
      <vt:lpstr>Применимость арбитражных соглашений к гаранту, не подписавшему соглашение – практическое задание</vt:lpstr>
      <vt:lpstr>Гарантии</vt:lpstr>
      <vt:lpstr>Гарантии – внимание!</vt:lpstr>
      <vt:lpstr>PowerPoint Presentation</vt:lpstr>
      <vt:lpstr>Уведомление третьей стороны - Практическое задание:</vt:lpstr>
      <vt:lpstr>Уведомление третьей стороны, вмешательство, встречные иски?</vt:lpstr>
      <vt:lpstr>Правила 2012 ICC </vt:lpstr>
      <vt:lpstr>Субподрядчик, участвующий в переговорах по контракту и специально упомянутый в контракте – практическое задание</vt:lpstr>
      <vt:lpstr>Продолжение задания:</vt:lpstr>
      <vt:lpstr>Нераспространение арбитражного соглашения на субподрядчика</vt:lpstr>
      <vt:lpstr>Продолжение задания; Вопрос № 2</vt:lpstr>
      <vt:lpstr>Снятие корпоративной вуали: государственные предприятия</vt:lpstr>
      <vt:lpstr>Пирамиды</vt:lpstr>
      <vt:lpstr>Доктрина «Группа компаний»: государственные предприятия: дело Даллы</vt:lpstr>
      <vt:lpstr>Надежность и предсказуемость; два суда, оба применяющие французское право и его доктрину «Группа компаний» в отношении одного и того же набора фактов</vt:lpstr>
      <vt:lpstr>PowerPoint Presentation</vt:lpstr>
      <vt:lpstr>Приказы о заморозке активов – Практическое задание</vt:lpstr>
      <vt:lpstr>Временные меры, предписанные арбитражным судом: ограничения</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bases for binding non-signatories to an arbitration agreement</dc:title>
  <dc:creator>aleš galč</dc:creator>
  <cp:lastModifiedBy>Radost TOFTISOVA</cp:lastModifiedBy>
  <cp:revision>129</cp:revision>
  <dcterms:created xsi:type="dcterms:W3CDTF">2016-11-05T10:28:15Z</dcterms:created>
  <dcterms:modified xsi:type="dcterms:W3CDTF">2022-09-28T09:07:25Z</dcterms:modified>
</cp:coreProperties>
</file>