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389" r:id="rId3"/>
    <p:sldId id="349" r:id="rId4"/>
    <p:sldId id="265" r:id="rId5"/>
    <p:sldId id="257" r:id="rId6"/>
    <p:sldId id="258" r:id="rId7"/>
    <p:sldId id="259" r:id="rId8"/>
    <p:sldId id="261" r:id="rId9"/>
    <p:sldId id="263" r:id="rId10"/>
    <p:sldId id="268" r:id="rId11"/>
    <p:sldId id="304" r:id="rId12"/>
    <p:sldId id="305" r:id="rId13"/>
    <p:sldId id="317" r:id="rId14"/>
    <p:sldId id="271" r:id="rId15"/>
    <p:sldId id="267" r:id="rId16"/>
    <p:sldId id="344" r:id="rId17"/>
    <p:sldId id="301" r:id="rId18"/>
    <p:sldId id="275" r:id="rId19"/>
    <p:sldId id="260" r:id="rId20"/>
    <p:sldId id="274" r:id="rId21"/>
    <p:sldId id="307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95" r:id="rId31"/>
    <p:sldId id="296" r:id="rId32"/>
    <p:sldId id="298" r:id="rId33"/>
    <p:sldId id="300" r:id="rId34"/>
    <p:sldId id="308" r:id="rId35"/>
    <p:sldId id="293" r:id="rId36"/>
    <p:sldId id="310" r:id="rId37"/>
    <p:sldId id="286" r:id="rId38"/>
    <p:sldId id="322" r:id="rId39"/>
    <p:sldId id="287" r:id="rId40"/>
    <p:sldId id="312" r:id="rId41"/>
    <p:sldId id="290" r:id="rId42"/>
    <p:sldId id="313" r:id="rId43"/>
    <p:sldId id="314" r:id="rId44"/>
    <p:sldId id="315" r:id="rId45"/>
    <p:sldId id="320" r:id="rId46"/>
    <p:sldId id="334" r:id="rId47"/>
    <p:sldId id="347" r:id="rId48"/>
    <p:sldId id="337" r:id="rId49"/>
    <p:sldId id="336" r:id="rId50"/>
    <p:sldId id="338" r:id="rId51"/>
    <p:sldId id="339" r:id="rId52"/>
    <p:sldId id="340" r:id="rId53"/>
    <p:sldId id="341" r:id="rId54"/>
    <p:sldId id="324" r:id="rId55"/>
    <p:sldId id="326" r:id="rId56"/>
    <p:sldId id="325" r:id="rId57"/>
    <p:sldId id="327" r:id="rId58"/>
    <p:sldId id="328" r:id="rId59"/>
    <p:sldId id="331" r:id="rId60"/>
    <p:sldId id="329" r:id="rId61"/>
    <p:sldId id="330" r:id="rId62"/>
    <p:sldId id="332" r:id="rId63"/>
    <p:sldId id="346" r:id="rId64"/>
  </p:sldIdLst>
  <p:sldSz cx="12192000" cy="6858000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ABEB6-647B-4932-BC2A-C2FA380B9A2D}" type="datetimeFigureOut">
              <a:rPr lang="sl-SI" smtClean="0"/>
              <a:t>28. 09. 2022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174DD-0399-42BD-B681-4610F304711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9319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1C9CD-0DBA-416C-9BCF-F6FBB9A3A0C1}" type="datetimeFigureOut">
              <a:rPr lang="sl-SI" smtClean="0"/>
              <a:t>28. 09. 2022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17D48-0656-4976-8C3D-A3A78E343A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030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B3A-6A90-469B-AE54-9E1E61A1B5B2}" type="datetimeFigureOut">
              <a:rPr lang="sl-SI" smtClean="0"/>
              <a:t>28. 09. 2022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889C-ED0B-4AC4-9DBE-D09B9CBC1B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784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B3A-6A90-469B-AE54-9E1E61A1B5B2}" type="datetimeFigureOut">
              <a:rPr lang="sl-SI" smtClean="0"/>
              <a:t>28. 09. 2022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889C-ED0B-4AC4-9DBE-D09B9CBC1B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092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B3A-6A90-469B-AE54-9E1E61A1B5B2}" type="datetimeFigureOut">
              <a:rPr lang="sl-SI" smtClean="0"/>
              <a:t>28. 09. 2022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889C-ED0B-4AC4-9DBE-D09B9CBC1B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35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B3A-6A90-469B-AE54-9E1E61A1B5B2}" type="datetimeFigureOut">
              <a:rPr lang="sl-SI" smtClean="0"/>
              <a:t>28. 09. 2022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889C-ED0B-4AC4-9DBE-D09B9CBC1B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430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B3A-6A90-469B-AE54-9E1E61A1B5B2}" type="datetimeFigureOut">
              <a:rPr lang="sl-SI" smtClean="0"/>
              <a:t>28. 09. 2022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889C-ED0B-4AC4-9DBE-D09B9CBC1B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987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B3A-6A90-469B-AE54-9E1E61A1B5B2}" type="datetimeFigureOut">
              <a:rPr lang="sl-SI" smtClean="0"/>
              <a:t>28. 09. 2022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889C-ED0B-4AC4-9DBE-D09B9CBC1B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336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B3A-6A90-469B-AE54-9E1E61A1B5B2}" type="datetimeFigureOut">
              <a:rPr lang="sl-SI" smtClean="0"/>
              <a:t>28. 09. 2022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889C-ED0B-4AC4-9DBE-D09B9CBC1B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555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B3A-6A90-469B-AE54-9E1E61A1B5B2}" type="datetimeFigureOut">
              <a:rPr lang="sl-SI" smtClean="0"/>
              <a:t>28. 09. 2022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889C-ED0B-4AC4-9DBE-D09B9CBC1B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249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B3A-6A90-469B-AE54-9E1E61A1B5B2}" type="datetimeFigureOut">
              <a:rPr lang="sl-SI" smtClean="0"/>
              <a:t>28. 09. 2022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889C-ED0B-4AC4-9DBE-D09B9CBC1B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753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B3A-6A90-469B-AE54-9E1E61A1B5B2}" type="datetimeFigureOut">
              <a:rPr lang="sl-SI" smtClean="0"/>
              <a:t>28. 09. 2022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889C-ED0B-4AC4-9DBE-D09B9CBC1B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732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B3A-6A90-469B-AE54-9E1E61A1B5B2}" type="datetimeFigureOut">
              <a:rPr lang="sl-SI" smtClean="0"/>
              <a:t>28. 09. 2022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889C-ED0B-4AC4-9DBE-D09B9CBC1B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991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14B3A-6A90-469B-AE54-9E1E61A1B5B2}" type="datetimeFigureOut">
              <a:rPr lang="sl-SI" smtClean="0"/>
              <a:t>28. 09. 2022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9889C-ED0B-4AC4-9DBE-D09B9CBC1B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299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ccwbo.org/publication/icc-arbitration-commission-report-on-techniques-for-controlling-time-and-costs-in-arbitration/" TargetMode="External"/><Relationship Id="rId2" Type="http://schemas.openxmlformats.org/officeDocument/2006/relationships/hyperlink" Target="https://uncitral.un.org/en/texts/arbitration/explanatorytexts/organizing_arbitral_proceeding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rb.org/media/4198/guideline-6-managing-arbitrations-and-procedural-orders-2015.pdf" TargetMode="External"/><Relationship Id="rId4" Type="http://schemas.openxmlformats.org/officeDocument/2006/relationships/hyperlink" Target="https://iccwbo.org/publication/effective-management-of-arbitration-a-guide-for-in-house-counsel-and-other-party-representatives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mailto:ales.galic@pf.uni-lj.s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74938"/>
          </a:xfrm>
        </p:spPr>
        <p:txBody>
          <a:bodyPr>
            <a:normAutofit fontScale="90000"/>
          </a:bodyPr>
          <a:lstStyle/>
          <a:p>
            <a:r>
              <a:rPr lang="ru-RU" dirty="0"/>
              <a:t>ЭФФЕКТИВНОЕ ВЕДЕНИЕ АРБИТРАЖНОГО РАЗБИРАТЕЛЬСТВА</a:t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559300"/>
            <a:ext cx="9144000" cy="14351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Проф. д-р Алеш Галич</a:t>
            </a:r>
          </a:p>
          <a:p>
            <a:r>
              <a:rPr lang="ru-RU" dirty="0"/>
              <a:t>Люблянский университет(Словения)</a:t>
            </a:r>
          </a:p>
          <a:p>
            <a:r>
              <a:rPr lang="ru-RU" dirty="0"/>
              <a:t>Председатель Люблянского арбитражного центра при Торгово-промышленной палате Словении</a:t>
            </a:r>
          </a:p>
        </p:txBody>
      </p:sp>
    </p:spTree>
    <p:extLst>
      <p:ext uri="{BB962C8B-B14F-4D97-AF65-F5344CB8AC3E}">
        <p14:creationId xmlns:p14="http://schemas.microsoft.com/office/powerpoint/2010/main" val="1690572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Раздел</a:t>
            </a:r>
            <a:r>
              <a:rPr lang="sl-SI" dirty="0">
                <a:solidFill>
                  <a:srgbClr val="00B0F0"/>
                </a:solidFill>
              </a:rPr>
              <a:t> 2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ru-RU" sz="4800" dirty="0">
                <a:solidFill>
                  <a:srgbClr val="00B0F0"/>
                </a:solidFill>
              </a:rPr>
              <a:t>Важность активного ведения дела</a:t>
            </a:r>
          </a:p>
        </p:txBody>
      </p:sp>
    </p:spTree>
    <p:extLst>
      <p:ext uri="{BB962C8B-B14F-4D97-AF65-F5344CB8AC3E}">
        <p14:creationId xmlns:p14="http://schemas.microsoft.com/office/powerpoint/2010/main" val="3209827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Заблаговременное начало</a:t>
            </a:r>
            <a:r>
              <a:rPr lang="sl-SI" sz="6000" b="1" dirty="0"/>
              <a:t>!!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690688"/>
            <a:ext cx="10371083" cy="42529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l-SI" sz="3200" dirty="0"/>
              <a:t>1) </a:t>
            </a:r>
            <a:r>
              <a:rPr lang="ru-RU" sz="3200" dirty="0"/>
              <a:t>Арбитр должен с самого начала тщательно ознакомиться с делом. Это позволит ему определить соответствующие процессуальные меры и адаптировать их к специфике спора. Кроме того, такое понимание дела позволит арбитру активнее контролировать ход разбирательства, оказывая сторонам содействие в максимально эффективном разрешении спора. Показывая своё всестороннее участие в деле, арбитр сможет завоевать необходимый авторитет и доверие сторон. 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507390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Заблаговременное начало</a:t>
            </a:r>
            <a:r>
              <a:rPr lang="sl-SI" sz="6000" b="1" dirty="0"/>
              <a:t> (2)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l-SI" dirty="0"/>
              <a:t>2) </a:t>
            </a:r>
            <a:r>
              <a:rPr lang="ru-RU" dirty="0"/>
              <a:t>Заблаговременно начните ведение дела и установление как можно больше процессуальных правил (Первое процедурное постановление). </a:t>
            </a:r>
            <a:endParaRPr lang="sl-SI" dirty="0"/>
          </a:p>
          <a:p>
            <a:pPr marL="0" indent="0" algn="just">
              <a:buNone/>
            </a:pPr>
            <a:r>
              <a:rPr lang="sl-SI" dirty="0"/>
              <a:t>- </a:t>
            </a:r>
            <a:r>
              <a:rPr lang="ru-RU" dirty="0"/>
              <a:t> для обеспечения хорошо продуманного и упорядоченного хода разбирательства</a:t>
            </a:r>
          </a:p>
          <a:p>
            <a:pPr marL="0" indent="0" algn="just">
              <a:buNone/>
            </a:pPr>
            <a:r>
              <a:rPr lang="ru-RU" dirty="0"/>
              <a:t>-  для того, чтобы с самого начала было ясно, чего состав арбитража ожидает от сторон  </a:t>
            </a:r>
          </a:p>
          <a:p>
            <a:pPr marL="0" indent="0" algn="just">
              <a:buNone/>
            </a:pPr>
            <a:r>
              <a:rPr lang="ru-RU" dirty="0"/>
              <a:t>-  прагматический аспект:</a:t>
            </a:r>
          </a:p>
          <a:p>
            <a:pPr marL="514350" indent="-514350" algn="just">
              <a:buAutoNum type="alphaLcPeriod"/>
            </a:pPr>
            <a:r>
              <a:rPr lang="ru-RU" dirty="0"/>
              <a:t>На начальном этапе разбирательства обе стороны обычно настроены на сотрудничество с арбитражным судом, поэтому добиться их согласия с предложенным процессуальным регламентом будет проще; ситуация нередко меняется, если одна из сторон в ходе разбирательства чувствует, что проиграет дело. В током случае сторона часто начинает применять «партизанскую тактику», затягивать дело и расставлять «ловушки», чтобы подготовить почву для возможных ходатайств об отводе арбитров или оспаривании арбитражного решения.</a:t>
            </a:r>
            <a:endParaRPr lang="sl-SI" dirty="0">
              <a:highlight>
                <a:srgbClr val="FFFF00"/>
              </a:highlight>
            </a:endParaRPr>
          </a:p>
          <a:p>
            <a:pPr marL="514350" indent="-514350" algn="just">
              <a:buAutoNum type="alphaLcPeriod"/>
            </a:pPr>
            <a:r>
              <a:rPr lang="ru-RU" dirty="0"/>
              <a:t>Человеку свойственно чаще соблюдать правила, если он заранее добровольно согласился с этими правилами.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2640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Заблаговременное начало</a:t>
            </a:r>
            <a:r>
              <a:rPr lang="sl-SI" sz="6000" b="1" dirty="0"/>
              <a:t> (3)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Постарайтесь установить процессуальный порядок (ограниченное количество представляемых документов/ходатайств, строгие требования о том, чтобы все соответствующие факты, доказательства и доводы Сторон по вопросам права представлялись заблаговременно)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ru-RU" dirty="0"/>
              <a:t>Стороны и Арбитражный суд смогут лучше понять основные проблемы на раннем этапе рассмотрения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ru-RU" dirty="0"/>
              <a:t>Подход, основанный на принципе «карты на стол», позволяет Сторонам трезво оценить сильные и слабые стороны своих доводов, что является наилучшим стимулом для урегулирования спора </a:t>
            </a:r>
          </a:p>
        </p:txBody>
      </p:sp>
    </p:spTree>
    <p:extLst>
      <p:ext uri="{BB962C8B-B14F-4D97-AF65-F5344CB8AC3E}">
        <p14:creationId xmlns:p14="http://schemas.microsoft.com/office/powerpoint/2010/main" val="210232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Раздел</a:t>
            </a:r>
            <a:r>
              <a:rPr lang="sl-SI" dirty="0">
                <a:solidFill>
                  <a:srgbClr val="00B0F0"/>
                </a:solidFill>
              </a:rPr>
              <a:t> 3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00B0F0"/>
                </a:solidFill>
              </a:rPr>
              <a:t>Право сторон быть заслушанными как гарантия надлежащей правовой процедуры – баланс между вопросами справедливости и эффективности</a:t>
            </a:r>
          </a:p>
          <a:p>
            <a:pPr marL="0" indent="0" algn="r">
              <a:buNone/>
            </a:pPr>
            <a:r>
              <a:rPr lang="ru-RU" sz="4400" b="1" dirty="0">
                <a:solidFill>
                  <a:srgbClr val="00B0F0"/>
                </a:solidFill>
              </a:rPr>
              <a:t> </a:t>
            </a:r>
            <a:endParaRPr lang="en-US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34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Арбитражный суд должен обеспечить сторонам возможность: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Приводить факты, доказательства и юридические аргументы</a:t>
            </a:r>
          </a:p>
          <a:p>
            <a:r>
              <a:rPr lang="ru-RU" dirty="0"/>
              <a:t>Комментировать и реагировать на представления другой стороны</a:t>
            </a:r>
          </a:p>
          <a:p>
            <a:r>
              <a:rPr lang="ru-RU" dirty="0"/>
              <a:t>Комментировать и оценивать соблюдение судом материального и процессуального права при ведении арбитражного разбирательства</a:t>
            </a:r>
          </a:p>
          <a:p>
            <a:r>
              <a:rPr lang="ru-RU" dirty="0"/>
              <a:t>Участвовать в сборе доказательств (перекрестный допрос, комментарии к заключениям экспертов…)</a:t>
            </a:r>
          </a:p>
          <a:p>
            <a:r>
              <a:rPr lang="ru-RU" dirty="0"/>
              <a:t>Если Арбитражный суд намерен полагаться на юридическое основание (правовой аргумент), на которое не ссылалась ни одна из сторон, то суд должен предупредить об этом стороны и дать им возможность все обдумать</a:t>
            </a:r>
          </a:p>
          <a:p>
            <a:r>
              <a:rPr lang="ru-RU" dirty="0"/>
              <a:t>Исключение контактов с одной из сторон в отсутствие другой стороны (т.е. односторонней связи одной стороны с арбитражным судом без уведомления другой стороны)</a:t>
            </a:r>
          </a:p>
        </p:txBody>
      </p:sp>
    </p:spTree>
    <p:extLst>
      <p:ext uri="{BB962C8B-B14F-4D97-AF65-F5344CB8AC3E}">
        <p14:creationId xmlns:p14="http://schemas.microsoft.com/office/powerpoint/2010/main" val="3051853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F0"/>
                </a:solidFill>
              </a:rPr>
              <a:t>«Суд знает закон»</a:t>
            </a:r>
            <a:r>
              <a:rPr lang="sl-SI" dirty="0">
                <a:solidFill>
                  <a:srgbClr val="00B0F0"/>
                </a:solidFill>
              </a:rPr>
              <a:t> </a:t>
            </a:r>
            <a:r>
              <a:rPr lang="sl-SI" dirty="0"/>
              <a:t>: </a:t>
            </a:r>
            <a:r>
              <a:rPr lang="ru-RU" dirty="0"/>
              <a:t>Общая тенденция: Рекомендации Ассоциации международного права (2015 г.)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Если арбитры намерены полагаться на источники, на которые стороны не ссылались, они должны довести эти источники до сведения сторон и попросить их высказать свои замечания, по крайней мере, если эти источники существенно выходят за рамки источников, на которые стороны уже ссылались, и могут существенно повлиять на исход дела. Арбитры могут полагаться на такие дополнительные источники без дальнейшего уведомления сторон, если эти источники только подтверждают или подкрепляют другие источники, уже упомянутые сторонами […]».</a:t>
            </a:r>
          </a:p>
        </p:txBody>
      </p:sp>
    </p:spTree>
    <p:extLst>
      <p:ext uri="{BB962C8B-B14F-4D97-AF65-F5344CB8AC3E}">
        <p14:creationId xmlns:p14="http://schemas.microsoft.com/office/powerpoint/2010/main" val="2448157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dirty="0"/>
              <a:t>Полная или разумная возможность быть заслушанным</a:t>
            </a:r>
            <a:br>
              <a:rPr lang="ru-RU" sz="3000" dirty="0"/>
            </a:br>
            <a:r>
              <a:rPr lang="ru-RU" sz="3000" dirty="0"/>
              <a:t>Каждая или соответствующая стадия разбирательства</a:t>
            </a:r>
            <a:endParaRPr lang="sl-SI" sz="3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Право быть заслушанным является конституционной процессуальной гарантией, однако оно должно соотноситься с целями экономии средств и времени, а также предотвращения злоупотреблений.</a:t>
            </a:r>
          </a:p>
          <a:p>
            <a:pPr algn="just"/>
            <a:endParaRPr lang="sl-SI" sz="1000" dirty="0"/>
          </a:p>
          <a:p>
            <a:pPr algn="just"/>
            <a:r>
              <a:rPr lang="ru-RU" sz="2000" dirty="0"/>
              <a:t>«Паранойя справедливого судебного разбирательства» — арбитры, осознавая, что их решение может быть отменено или не признано в соответствии с Нью-Йоркской конвенцией, если проигравшей стороне не было предоставлено право быть заслушанной или с ней несправедливо обошлись, могут попытаться свести к минимуму эту опасность, разрешив сторонам подавать в последнюю минуту представления по второстепенным вопросам, или принимать в качестве доказательств документы, не относящиеся к делу, или принимать к рассмотрению фактические представления и доказательства, представленные после установленных сроков.</a:t>
            </a:r>
          </a:p>
          <a:p>
            <a:pPr algn="just"/>
            <a:endParaRPr lang="sl-SI" sz="1000" dirty="0"/>
          </a:p>
          <a:p>
            <a:pPr algn="just"/>
            <a:r>
              <a:rPr lang="ru-RU" sz="2000" dirty="0"/>
              <a:t>Однако в результате такого чрезмерного внимания к праву быть заслушанным арбитры часто пренебрегают своей текущей и в равной степени обязательной обязанностью по эффективному ведению арбитража.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711782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Раздел</a:t>
            </a:r>
            <a:r>
              <a:rPr lang="sl-SI" dirty="0"/>
              <a:t> </a:t>
            </a:r>
            <a:r>
              <a:rPr lang="sl-SI" dirty="0">
                <a:solidFill>
                  <a:srgbClr val="00B0F0"/>
                </a:solidFill>
              </a:rPr>
              <a:t>4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l-SI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00B0F0"/>
                </a:solidFill>
              </a:rPr>
              <a:t>Процессуальный график: заблаговременное и тщательное планирование действий от создания состава арбитража до вынесения арбитражного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2262753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</a:t>
            </a:r>
            <a:r>
              <a:rPr lang="sl-SI" dirty="0"/>
              <a:t>:</a:t>
            </a: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9901" y="158244"/>
            <a:ext cx="6096000" cy="684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8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Рекомендуемые материалы для чтения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51181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Комментарии ЮНСИТРАЛ по организации арбитражного разбирательства (2016 г.)</a:t>
            </a:r>
            <a:endParaRPr lang="en-US" b="1" dirty="0"/>
          </a:p>
          <a:p>
            <a:pPr marL="0" indent="0">
              <a:buNone/>
            </a:pPr>
            <a:r>
              <a:rPr lang="sl-SI" dirty="0">
                <a:solidFill>
                  <a:srgbClr val="00B0F0"/>
                </a:solidFill>
                <a:hlinkClick r:id="rId2"/>
              </a:rPr>
              <a:t>https://uncitral.un.org/en/texts/arbitration/explanatorytexts/organizing_arbitral_proceedings</a:t>
            </a:r>
            <a:endParaRPr lang="sl-SI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ru-RU" b="1" dirty="0"/>
              <a:t>ОТЧЕТ КОМИССИИ </a:t>
            </a:r>
            <a:r>
              <a:rPr lang="en-US" b="1" dirty="0"/>
              <a:t>ICC (</a:t>
            </a:r>
            <a:r>
              <a:rPr lang="ru-RU" b="1" dirty="0"/>
              <a:t>МТП</a:t>
            </a:r>
            <a:r>
              <a:rPr lang="en-US" b="1" dirty="0"/>
              <a:t>)</a:t>
            </a:r>
            <a:r>
              <a:rPr lang="ru-RU" dirty="0"/>
              <a:t> </a:t>
            </a:r>
            <a:r>
              <a:rPr lang="ru-RU" b="1" dirty="0"/>
              <a:t>о методах контроля времени и расходов в арбитраже</a:t>
            </a:r>
            <a:endParaRPr lang="sl-SI" b="1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https://iccwbo.org/publication/icc-arbitration-commission-report-on-techniques-for-controlling-time-and-costs-in-arbitration/</a:t>
            </a:r>
            <a:endParaRPr lang="sl-SI" dirty="0"/>
          </a:p>
          <a:p>
            <a:pPr marL="0" indent="0">
              <a:buNone/>
            </a:pPr>
            <a:endParaRPr lang="sl-SI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b="1" dirty="0"/>
              <a:t>Эффективное управление арбитражем - Руководство для внутренних юристов и других представителей сторон (Комиссия </a:t>
            </a:r>
            <a:r>
              <a:rPr lang="en-US" b="1" dirty="0"/>
              <a:t>ICC</a:t>
            </a:r>
            <a:r>
              <a:rPr lang="ru-RU" b="1" dirty="0"/>
              <a:t> по Арбитражу и АРС </a:t>
            </a:r>
            <a:r>
              <a:rPr lang="en-US" b="1" dirty="0"/>
              <a:t>[</a:t>
            </a:r>
            <a:r>
              <a:rPr lang="ru-RU" b="1" dirty="0"/>
              <a:t>Альтернативное разрешение споров</a:t>
            </a:r>
            <a:r>
              <a:rPr lang="en-US" b="1" dirty="0"/>
              <a:t>]</a:t>
            </a:r>
            <a:r>
              <a:rPr lang="ru-RU" b="1" dirty="0"/>
              <a:t>)</a:t>
            </a:r>
            <a:endParaRPr lang="en-US" b="1" dirty="0"/>
          </a:p>
          <a:p>
            <a:pPr marL="0" indent="0">
              <a:buNone/>
            </a:pPr>
            <a:r>
              <a:rPr lang="sl-SI" dirty="0">
                <a:solidFill>
                  <a:srgbClr val="00B0F0"/>
                </a:solidFill>
                <a:hlinkClick r:id="rId4"/>
              </a:rPr>
              <a:t>https://iccwbo.org/publication/effective-management-of-arbitration-a-guide-for-in-house-counsel-and-other-party-representatives/</a:t>
            </a:r>
            <a:endParaRPr lang="sl-SI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b="1" dirty="0"/>
              <a:t>Королевский институт арбитров: Управление арбитражем и процедурные постановления Королевского института арбитров</a:t>
            </a:r>
            <a:endParaRPr lang="sl-SI" b="1" dirty="0"/>
          </a:p>
          <a:p>
            <a:pPr marL="0" indent="0">
              <a:buNone/>
            </a:pPr>
            <a:r>
              <a:rPr lang="sl-SI" dirty="0">
                <a:hlinkClick r:id="rId5"/>
              </a:rPr>
              <a:t>https://www.ciarb.org/media/4198/guideline-6-managing-arbitrations-and-procedural-orders-2015.pdf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48955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Раздел </a:t>
            </a:r>
            <a:r>
              <a:rPr lang="sl-SI" dirty="0">
                <a:solidFill>
                  <a:srgbClr val="00B0F0"/>
                </a:solidFill>
              </a:rPr>
              <a:t>5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l-SI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sl-SI" sz="40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00B0F0"/>
                </a:solidFill>
              </a:rPr>
              <a:t>Процедурное постановление № 1: Заблаговременное определение соответствующих процессуальных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4119716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Первое процедурное постановление («ПП1») должно быть принято после консультаций со сторонами на ранней стадии разбирательства.</a:t>
            </a:r>
          </a:p>
          <a:p>
            <a:endParaRPr lang="ru-RU" dirty="0"/>
          </a:p>
          <a:p>
            <a:r>
              <a:rPr lang="ru-RU" dirty="0"/>
              <a:t>С этой целью должна быть организована конференция по управлению арбитражными делами.</a:t>
            </a:r>
          </a:p>
          <a:p>
            <a:pPr marL="0" indent="0">
              <a:buNone/>
            </a:pPr>
            <a:endParaRPr lang="sl-SI" dirty="0"/>
          </a:p>
          <a:p>
            <a:r>
              <a:rPr lang="ru-RU" dirty="0"/>
              <a:t>Конференция может быть проведена в различных формах (например, видеоконференция), нет необходимости в физическом присутствии</a:t>
            </a:r>
          </a:p>
          <a:p>
            <a:r>
              <a:rPr lang="ru-RU" sz="2700" dirty="0">
                <a:solidFill>
                  <a:srgbClr val="FF0000"/>
                </a:solidFill>
              </a:rPr>
              <a:t>НЕОБХОДИМО УЧЕСТЬ:</a:t>
            </a:r>
            <a:r>
              <a:rPr lang="ru-RU" dirty="0"/>
              <a:t> </a:t>
            </a:r>
            <a:r>
              <a:rPr lang="ru-RU" sz="2700" dirty="0">
                <a:solidFill>
                  <a:srgbClr val="FF0000"/>
                </a:solidFill>
              </a:rPr>
              <a:t>плюсы и минусы физической встречи и видеоконференции</a:t>
            </a:r>
          </a:p>
          <a:p>
            <a:endParaRPr lang="ru-RU" sz="2700" dirty="0">
              <a:solidFill>
                <a:srgbClr val="FF0000"/>
              </a:solidFill>
            </a:endParaRPr>
          </a:p>
          <a:p>
            <a:r>
              <a:rPr lang="ru-RU" dirty="0"/>
              <a:t>До проведения Конференции по управлению арбитражными делами Арбитражный суд может: </a:t>
            </a:r>
          </a:p>
          <a:p>
            <a:pPr marL="444500" indent="-177800">
              <a:buNone/>
            </a:pPr>
            <a:r>
              <a:rPr lang="ru-RU" dirty="0"/>
              <a:t>-  разослать собственное предложение (проект) и предложить Сторонам представить по нему комментарии в письменном виде</a:t>
            </a:r>
          </a:p>
          <a:p>
            <a:pPr marL="444500" indent="-177800">
              <a:buNone/>
            </a:pPr>
            <a:r>
              <a:rPr lang="ru-RU" dirty="0"/>
              <a:t>-  предложить Сторонам направить собственные предложения по вопросам, которые должны быть рассмотрены в рамках ПП1. </a:t>
            </a:r>
          </a:p>
        </p:txBody>
      </p:sp>
    </p:spTree>
    <p:extLst>
      <p:ext uri="{BB962C8B-B14F-4D97-AF65-F5344CB8AC3E}">
        <p14:creationId xmlns:p14="http://schemas.microsoft.com/office/powerpoint/2010/main" val="3782443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Вопросы, которые должны быть включены в первое процедурное постановление – возможный пример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17762"/>
          </a:xfrm>
        </p:spPr>
        <p:txBody>
          <a:bodyPr>
            <a:normAutofit/>
          </a:bodyPr>
          <a:lstStyle/>
          <a:p>
            <a:endParaRPr lang="sl-SI" dirty="0"/>
          </a:p>
          <a:p>
            <a:pPr marL="342900" indent="-342900">
              <a:buFontTx/>
              <a:buChar char="-"/>
            </a:pPr>
            <a:r>
              <a:rPr lang="ru-RU" dirty="0"/>
              <a:t>В зависимости от обстоятельств конкретного дела</a:t>
            </a:r>
          </a:p>
          <a:p>
            <a:pPr marL="342900" indent="-342900">
              <a:buFontTx/>
              <a:buChar char="-"/>
            </a:pPr>
            <a:r>
              <a:rPr lang="ru-RU" dirty="0"/>
              <a:t>Учет мнений и предпочтений Сторон</a:t>
            </a:r>
          </a:p>
          <a:p>
            <a:pPr marL="342900" indent="-342900">
              <a:buFontTx/>
              <a:buChar char="-"/>
            </a:pPr>
            <a:r>
              <a:rPr lang="ru-RU" dirty="0"/>
              <a:t>Признание того, что арбитры связаны соглашениями Сторон по процессуальным вопросам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04769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15900"/>
            <a:ext cx="10515600" cy="6527800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ru-RU" b="1" cap="small" dirty="0"/>
              <a:t>Имена, адреса и описание Сторон</a:t>
            </a:r>
          </a:p>
          <a:p>
            <a:pPr marL="514350" indent="-514350" algn="just">
              <a:buAutoNum type="arabicPeriod"/>
            </a:pPr>
            <a:r>
              <a:rPr lang="ru-RU" b="1" cap="small" dirty="0"/>
              <a:t>ИМЕНА, АДРЕСА: Арбитражный суд</a:t>
            </a:r>
          </a:p>
          <a:p>
            <a:pPr marL="514350" indent="-514350" algn="just">
              <a:buAutoNum type="arabicPeriod"/>
            </a:pPr>
            <a:r>
              <a:rPr lang="ru-RU" b="1" cap="small" dirty="0"/>
              <a:t>Арбитражное соглашение </a:t>
            </a:r>
          </a:p>
          <a:p>
            <a:pPr marL="0" indent="0" algn="just">
              <a:buNone/>
            </a:pPr>
            <a:r>
              <a:rPr lang="ru-RU" sz="2900" i="1" dirty="0">
                <a:solidFill>
                  <a:srgbClr val="FF0000"/>
                </a:solidFill>
              </a:rPr>
              <a:t>Скопируйте и вставьте арбитражное соглашение – оно часто содержит положения о </a:t>
            </a:r>
            <a:r>
              <a:rPr lang="ru-RU" sz="2900" b="1" i="1" dirty="0">
                <a:solidFill>
                  <a:srgbClr val="FF0000"/>
                </a:solidFill>
              </a:rPr>
              <a:t>применимом праве, языке, месте арбитража</a:t>
            </a:r>
            <a:r>
              <a:rPr lang="ru-RU" b="1" cap="small" dirty="0"/>
              <a:t>,</a:t>
            </a:r>
          </a:p>
          <a:p>
            <a:pPr marL="0" indent="0" algn="just">
              <a:buNone/>
            </a:pPr>
            <a:r>
              <a:rPr lang="ru-RU" b="1" cap="small" dirty="0"/>
              <a:t>4. Краткое изложение позиции и требований Истца (требование ТЗ – ICC)</a:t>
            </a:r>
          </a:p>
          <a:p>
            <a:pPr marL="0" indent="0" algn="just">
              <a:buNone/>
            </a:pPr>
            <a:r>
              <a:rPr lang="ru-RU" b="1" cap="small" dirty="0"/>
              <a:t>5. ОПРЕДЕЛИТЬ СУММУ СПОРА (РАЗМЕР ТРЕБОВАНИЙ ПО СПОРУ, СТОИМОСТЬ ИСКА)</a:t>
            </a:r>
          </a:p>
          <a:p>
            <a:pPr marL="0" indent="0" algn="just">
              <a:buNone/>
            </a:pPr>
            <a:r>
              <a:rPr lang="ru-RU" b="1" cap="small" dirty="0"/>
              <a:t>6. ПРОЦЕССУАЛЬНАЯ ИСТОРИЯ (ПРЕДСТАВЛЕНИЯ СТОРОН ДО НАСТОЯЩЕГО ВРЕМЕНИ, ФОРМИРОВАНИЕ СОСТАВА АРБИТРАЖА, ВОЗМОЖНЫЕ УЖЕ ПРИНЯТЫЕ ПРОЦЕССУАЛЬНЫЕ РЕШЕНИЯ)</a:t>
            </a:r>
          </a:p>
          <a:p>
            <a:pPr marL="0" indent="0" algn="just">
              <a:buNone/>
            </a:pPr>
            <a:r>
              <a:rPr lang="ru-RU" b="1" cap="small" dirty="0"/>
              <a:t>7. Определить применимые процессуальные нормы (</a:t>
            </a:r>
            <a:r>
              <a:rPr lang="ru-RU" b="1" cap="small" dirty="0" err="1"/>
              <a:t>Lex</a:t>
            </a:r>
            <a:r>
              <a:rPr lang="ru-RU" b="1" cap="small" dirty="0"/>
              <a:t> </a:t>
            </a:r>
            <a:r>
              <a:rPr lang="ru-RU" b="1" cap="small" dirty="0" err="1"/>
              <a:t>arbitri</a:t>
            </a:r>
            <a:r>
              <a:rPr lang="ru-RU" b="1" cap="small" dirty="0"/>
              <a:t> – Закон об арбитраже страны места арбитража + Регламент арбитражного учреждения (указать, какое издание/год)</a:t>
            </a:r>
          </a:p>
        </p:txBody>
      </p:sp>
    </p:spTree>
    <p:extLst>
      <p:ext uri="{BB962C8B-B14F-4D97-AF65-F5344CB8AC3E}">
        <p14:creationId xmlns:p14="http://schemas.microsoft.com/office/powerpoint/2010/main" val="3387632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599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/>
              <a:t>Уведомления в арбитражный суд – </a:t>
            </a:r>
            <a:r>
              <a:rPr lang="ru-RU" sz="2800" b="1" cap="small" dirty="0">
                <a:solidFill>
                  <a:srgbClr val="FF0000"/>
                </a:solidFill>
              </a:rPr>
              <a:t>в</a:t>
            </a:r>
            <a:r>
              <a:rPr lang="en-US" sz="2800" b="1" cap="small" dirty="0">
                <a:solidFill>
                  <a:srgbClr val="FF0000"/>
                </a:solidFill>
              </a:rPr>
              <a:t> </a:t>
            </a:r>
            <a:r>
              <a:rPr lang="ru-RU" sz="2800" b="1" cap="small" dirty="0">
                <a:solidFill>
                  <a:srgbClr val="FF0000"/>
                </a:solidFill>
              </a:rPr>
              <a:t>случаях, когда арбитражное учреждение не участвует в вручении и получении документов</a:t>
            </a: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300" y="1219200"/>
            <a:ext cx="11963400" cy="5435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все письменные сообщения </a:t>
            </a:r>
            <a:r>
              <a:rPr lang="ru-RU" b="1" dirty="0"/>
              <a:t>направляются одновременно всем членам Арбитражного суда </a:t>
            </a:r>
            <a:r>
              <a:rPr lang="ru-RU" dirty="0"/>
              <a:t>по </a:t>
            </a:r>
            <a:r>
              <a:rPr lang="ru-RU" b="1" dirty="0"/>
              <a:t>электронной почте </a:t>
            </a:r>
            <a:r>
              <a:rPr lang="ru-RU" dirty="0"/>
              <a:t>(</a:t>
            </a:r>
            <a:r>
              <a:rPr lang="ru-RU" b="1" dirty="0"/>
              <a:t>в удобном для чтения </a:t>
            </a:r>
            <a:r>
              <a:rPr lang="ru-RU" dirty="0"/>
              <a:t>и поиска формате, преимущественно в </a:t>
            </a:r>
            <a:r>
              <a:rPr lang="ru-RU" dirty="0" err="1"/>
              <a:t>pdf</a:t>
            </a:r>
            <a:r>
              <a:rPr lang="ru-RU" dirty="0"/>
              <a:t>-формате, включая все приложения и документальные подтверждения). Представления, предусмотренные в Процессуальном графике, направляются по </a:t>
            </a:r>
            <a:r>
              <a:rPr lang="ru-RU" b="1" dirty="0"/>
              <a:t>электронной почте и в печатном виде через курьера </a:t>
            </a:r>
            <a:r>
              <a:rPr lang="ru-RU" dirty="0"/>
              <a:t>на следующий рабочий день после крайнего срока. Приложения и документальные подтверждения к представлениям, предусмотренные Процессуальным графиком, направляются только в печатном виде и в электронной форме на запоминающем устройстве (например, </a:t>
            </a:r>
            <a:r>
              <a:rPr lang="ru-RU" b="1" dirty="0"/>
              <a:t>USB-накопитель или DVD</a:t>
            </a:r>
            <a:r>
              <a:rPr lang="ru-RU" dirty="0"/>
              <a:t>), отправленные курьером. Список таких документальных подтверждений должен быть отправлен в формате PDF вместе с сообщением по электронной почте. </a:t>
            </a:r>
          </a:p>
          <a:p>
            <a:pPr algn="just"/>
            <a:r>
              <a:rPr lang="ru-RU" dirty="0"/>
              <a:t>Отдельная копия каждого сообщения, адресованного Арбитражному суду, </a:t>
            </a:r>
            <a:r>
              <a:rPr lang="ru-RU" b="1" dirty="0"/>
              <a:t>должна быть отправлена ​​в той же форме другой Стороне.</a:t>
            </a:r>
          </a:p>
          <a:p>
            <a:pPr algn="just"/>
            <a:r>
              <a:rPr lang="ru-RU" dirty="0"/>
              <a:t>Кроме того, отдельная копия должна быть отправлена исключительно по электронной почте (в удобном для чтения и поиска формате, предпочтительно в </a:t>
            </a:r>
            <a:r>
              <a:rPr lang="de-DE" dirty="0" err="1"/>
              <a:t>pdf</a:t>
            </a:r>
            <a:r>
              <a:rPr lang="en-US" dirty="0"/>
              <a:t>-</a:t>
            </a:r>
            <a:r>
              <a:rPr lang="ru-RU" dirty="0"/>
              <a:t>формате, включая приложения и документальные подтверждения) в </a:t>
            </a:r>
            <a:r>
              <a:rPr lang="ru-RU" b="1" dirty="0"/>
              <a:t>Секретариат</a:t>
            </a:r>
            <a:r>
              <a:rPr lang="ru-RU" dirty="0"/>
              <a:t> по следующему адресу:</a:t>
            </a:r>
            <a:r>
              <a:rPr lang="en-GB" b="1" dirty="0"/>
              <a:t>…………..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20530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Уведомление Сторон: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Все уведомления и сообщения должны направляться каждой Стороне </a:t>
            </a:r>
            <a:r>
              <a:rPr lang="ru-RU" b="1" dirty="0"/>
              <a:t>по электронной почте</a:t>
            </a:r>
            <a:r>
              <a:rPr lang="ru-RU" dirty="0"/>
              <a:t>, а в случаях, предусмотренных Регламентом или по решению Арбитражного суда, также через </a:t>
            </a:r>
            <a:r>
              <a:rPr lang="ru-RU" b="1" dirty="0"/>
              <a:t>курьера</a:t>
            </a:r>
            <a:r>
              <a:rPr lang="ru-RU" dirty="0"/>
              <a:t>. </a:t>
            </a:r>
            <a:r>
              <a:rPr lang="ru-RU" b="1" dirty="0"/>
              <a:t>Уведомления сугубо организационного характера</a:t>
            </a:r>
            <a:r>
              <a:rPr lang="ru-RU" dirty="0"/>
              <a:t>, касающиеся расписания заседаний и слушаний всегда направляются Сторонам только по электронной почте.</a:t>
            </a:r>
          </a:p>
          <a:p>
            <a:r>
              <a:rPr lang="ru-RU" dirty="0"/>
              <a:t>Уведомления, отправленные </a:t>
            </a:r>
            <a:r>
              <a:rPr lang="ru-RU" b="1" dirty="0"/>
              <a:t>по электронной почте</a:t>
            </a:r>
            <a:r>
              <a:rPr lang="ru-RU" dirty="0"/>
              <a:t>, направляются на адрес адвоката, который был заявлен первым, а в случае, если Сторона представлена более чем одним адвокатом, «в копию» необходимо включить адреса всех других адвокатов, указанных сторонами. Если </a:t>
            </a:r>
            <a:r>
              <a:rPr lang="ru-RU" b="1" dirty="0"/>
              <a:t>печатная копия </a:t>
            </a:r>
            <a:r>
              <a:rPr lang="ru-RU" dirty="0"/>
              <a:t>отправляется курьером, то в случае, если сторона представлена более чем одним адвокатом, находящимся по разным адресам, она должна быть отправлена адвокату, который был заявлен первым.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17337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rmAutofit fontScale="90000"/>
          </a:bodyPr>
          <a:lstStyle/>
          <a:p>
            <a:r>
              <a:rPr lang="ru-RU" b="1" cap="small" dirty="0"/>
              <a:t>РАСЧЕТ СРОКОВ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49069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Срок считается соблюденным, если копия представления, письма, сводной записки или письменного заявления, адресованного Председателю Арбитража, доставлена по электронной почте до или в последний день такого срока</a:t>
            </a:r>
            <a:r>
              <a:rPr lang="ru-RU" b="1" dirty="0"/>
              <a:t> по местному времени </a:t>
            </a:r>
            <a:r>
              <a:rPr lang="ru-RU" b="1" dirty="0">
                <a:solidFill>
                  <a:srgbClr val="FF0000"/>
                </a:solidFill>
              </a:rPr>
              <a:t>МЕСТА АРБИТРАЖА</a:t>
            </a:r>
            <a:r>
              <a:rPr lang="ru-RU" dirty="0"/>
              <a:t>, тогда как отправка через курьера, где это применимо, должна быть осуществлена не позднее следующего рабочего дня.</a:t>
            </a:r>
          </a:p>
          <a:p>
            <a:pPr marL="0" indent="0" algn="just">
              <a:buNone/>
            </a:pPr>
            <a:endParaRPr lang="sl-SI" dirty="0"/>
          </a:p>
          <a:p>
            <a:pPr marL="0" indent="0" algn="just">
              <a:buNone/>
            </a:pPr>
            <a:r>
              <a:rPr lang="ru-RU" dirty="0"/>
              <a:t>Крайние сроки подачи представлений всегда приходятся на </a:t>
            </a:r>
            <a:r>
              <a:rPr lang="ru-RU" b="1" dirty="0"/>
              <a:t>общие рабочие дни в различных юрисдикциях</a:t>
            </a:r>
            <a:r>
              <a:rPr lang="ru-RU" dirty="0"/>
              <a:t>, в которых находятся Стороны и их соответствующие адвокаты, а также в </a:t>
            </a:r>
            <a:r>
              <a:rPr lang="ru-RU" b="1" dirty="0">
                <a:solidFill>
                  <a:srgbClr val="FF0000"/>
                </a:solidFill>
              </a:rPr>
              <a:t>стране XXX</a:t>
            </a:r>
            <a:r>
              <a:rPr lang="ru-RU" dirty="0"/>
              <a:t>, являющейся местом проведения арбитража. При этом подразумевается, что суббота, воскресенье, а также официальные праздники и нерабочие дни в странах X, Y или Z считаются нерабочими днями для всех Сторон.</a:t>
            </a:r>
          </a:p>
          <a:p>
            <a:pPr marL="0" indent="0" algn="just">
              <a:buNone/>
            </a:pPr>
            <a:r>
              <a:rPr lang="en-GB" dirty="0"/>
              <a:t> </a:t>
            </a:r>
            <a:endParaRPr lang="sl-SI" dirty="0"/>
          </a:p>
          <a:p>
            <a:pPr marL="0" indent="0" algn="just">
              <a:buNone/>
            </a:pPr>
            <a:r>
              <a:rPr lang="ru-RU" dirty="0"/>
              <a:t>Отсчет сроков не может быть приостановлен </a:t>
            </a:r>
            <a:r>
              <a:rPr lang="ru-RU" b="1" dirty="0"/>
              <a:t>официальными перерывами в работе судов общей юрисдикции.</a:t>
            </a:r>
          </a:p>
          <a:p>
            <a:pPr marL="0" indent="0" algn="just">
              <a:buNone/>
            </a:pPr>
            <a:r>
              <a:rPr lang="en-GB" dirty="0"/>
              <a:t> </a:t>
            </a:r>
            <a:endParaRPr lang="sl-SI" dirty="0"/>
          </a:p>
          <a:p>
            <a:pPr marL="0" indent="0" algn="just">
              <a:buNone/>
            </a:pPr>
            <a:r>
              <a:rPr lang="ru-RU" dirty="0"/>
              <a:t>Стороны должны строго соблюдать сроки, установленные для подачи письменных представлений или любых других уведомлений. Состав арбитража может </a:t>
            </a:r>
            <a:r>
              <a:rPr lang="ru-RU" b="1" dirty="0"/>
              <a:t>продлить </a:t>
            </a:r>
            <a:r>
              <a:rPr lang="ru-RU" dirty="0"/>
              <a:t>сроки по мере необходимости или целесообразности. Продление должно быть запрошено до истечения срока и предоставляется только в виде исключения и при условии, что запрос на продление подан без неоправданной задержки или с согласия противоположной стороны.</a:t>
            </a:r>
          </a:p>
        </p:txBody>
      </p:sp>
    </p:spTree>
    <p:extLst>
      <p:ext uri="{BB962C8B-B14F-4D97-AF65-F5344CB8AC3E}">
        <p14:creationId xmlns:p14="http://schemas.microsoft.com/office/powerpoint/2010/main" val="2112141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Процедурные постановления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Арбитражный суд принимает решение по любому процессуальному или иному вопросу и может принимать процедурные постановления, </a:t>
            </a:r>
            <a:r>
              <a:rPr lang="ru-RU" b="1" dirty="0"/>
              <a:t>подписанные Председателем Состава Арбитража</a:t>
            </a:r>
            <a:r>
              <a:rPr lang="ru-RU" dirty="0"/>
              <a:t>, после</a:t>
            </a:r>
            <a:r>
              <a:rPr lang="ru-RU" b="1" dirty="0"/>
              <a:t> предоставления сторонам разумной возможности выразить свое мнение </a:t>
            </a:r>
            <a:r>
              <a:rPr lang="ru-RU" dirty="0"/>
              <a:t>и представить замечания для их рассмотрения Арбитражным судом, если это уместно в данных обстоятельствах.</a:t>
            </a:r>
          </a:p>
          <a:p>
            <a:pPr algn="just"/>
            <a:r>
              <a:rPr lang="ru-RU" dirty="0"/>
              <a:t>Состав арбитража может в любом случае, в том числе после рассмотрения замечаний Сторон по принятому процедурному постановлению, </a:t>
            </a:r>
            <a:r>
              <a:rPr lang="ru-RU" b="1" dirty="0"/>
              <a:t>внести дополнения или изменения в свои процедурные постановления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В любом случае, если Стороны не придут к соглашению по какому-либо вопросу, решение по нему будет принимать Арбитражный суд.</a:t>
            </a:r>
          </a:p>
          <a:p>
            <a:pPr algn="just"/>
            <a:r>
              <a:rPr lang="ru-RU" dirty="0"/>
              <a:t>В случае</a:t>
            </a:r>
            <a:r>
              <a:rPr lang="ru-RU" b="1" dirty="0"/>
              <a:t> крайней необходимости </a:t>
            </a:r>
            <a:r>
              <a:rPr lang="ru-RU" dirty="0"/>
              <a:t>Председатель Состава Арбитража имеет право единолично принять любое подобное постановление или решение.</a:t>
            </a:r>
            <a:r>
              <a:rPr lang="en-GB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925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Особенности, касающиеся языка арбитража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(Если в Арбитражном соглашении уже указано, что языком разбирательства является английский)</a:t>
            </a:r>
            <a:endParaRPr lang="sl-SI" b="1" i="1" dirty="0">
              <a:solidFill>
                <a:srgbClr val="FF0000"/>
              </a:solidFill>
            </a:endParaRPr>
          </a:p>
          <a:p>
            <a:endParaRPr lang="sl-SI" dirty="0"/>
          </a:p>
          <a:p>
            <a:pPr algn="just"/>
            <a:r>
              <a:rPr lang="ru-RU" dirty="0"/>
              <a:t>Любые документальные доказательства, представленные Составу арбитража на языке, отличном от английского, должны быть представлены вместе с переводом на английский язык. В случае </a:t>
            </a:r>
            <a:r>
              <a:rPr lang="ru-RU" b="1" dirty="0"/>
              <a:t>объемных документов </a:t>
            </a:r>
            <a:r>
              <a:rPr lang="ru-RU" dirty="0"/>
              <a:t>представляющая сторона должна перевести соответствующие части. В конечном счете, состав арбитража принимает решение о необходимом объеме перевода.</a:t>
            </a:r>
          </a:p>
          <a:p>
            <a:pPr marL="0" indent="0" algn="just">
              <a:buNone/>
            </a:pPr>
            <a:endParaRPr lang="sl-SI" dirty="0"/>
          </a:p>
          <a:p>
            <a:pPr algn="just"/>
            <a:r>
              <a:rPr lang="ru-RU" dirty="0"/>
              <a:t>Свидетели, свидетели-эксперты и адвокаты заслушиваются на английском языке.</a:t>
            </a:r>
            <a:r>
              <a:rPr lang="en-GB" dirty="0"/>
              <a:t> </a:t>
            </a:r>
            <a:endParaRPr lang="sl-SI" dirty="0"/>
          </a:p>
          <a:p>
            <a:pPr marL="0" indent="0" algn="just">
              <a:buNone/>
            </a:pPr>
            <a:r>
              <a:rPr lang="en-GB" dirty="0"/>
              <a:t> </a:t>
            </a:r>
            <a:endParaRPr lang="sl-SI" dirty="0"/>
          </a:p>
          <a:p>
            <a:pPr algn="just"/>
            <a:r>
              <a:rPr lang="ru-RU" dirty="0"/>
              <a:t>Если Сторона вызывает свидетеля или свидетеля-эксперта, который </a:t>
            </a:r>
            <a:r>
              <a:rPr lang="ru-RU" b="1" dirty="0"/>
              <a:t>не может изъясняться </a:t>
            </a:r>
            <a:r>
              <a:rPr lang="ru-RU" dirty="0"/>
              <a:t>на английском языке, она должна обеспечить перевод его или ее показаний на английский язык. </a:t>
            </a:r>
            <a:r>
              <a:rPr lang="ru-RU" b="1" dirty="0"/>
              <a:t>Расходы </a:t>
            </a:r>
            <a:r>
              <a:rPr lang="ru-RU" dirty="0"/>
              <a:t>на перевод изначально несет Сторона, вызывающая свидетеля, и оплачиваются такой Стороной не посредственно переводчику.</a:t>
            </a:r>
          </a:p>
        </p:txBody>
      </p:sp>
    </p:spTree>
    <p:extLst>
      <p:ext uri="{BB962C8B-B14F-4D97-AF65-F5344CB8AC3E}">
        <p14:creationId xmlns:p14="http://schemas.microsoft.com/office/powerpoint/2010/main" val="1484646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>
            <a:normAutofit/>
          </a:bodyPr>
          <a:lstStyle/>
          <a:p>
            <a:r>
              <a:rPr lang="ru-RU" b="1" dirty="0"/>
              <a:t>Письменные представления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104900"/>
            <a:ext cx="10515600" cy="53721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Стороны должны обмениваться следующими записками по делу в соответствии с порядком обмена записками, подробно изложенном в Предварительном процессуальном графике, подготовленном в отдельном документе:</a:t>
            </a:r>
          </a:p>
          <a:p>
            <a:r>
              <a:rPr lang="ru-RU" b="1" dirty="0"/>
              <a:t>Подробное исковое заявление Истца;</a:t>
            </a:r>
          </a:p>
          <a:p>
            <a:r>
              <a:rPr lang="ru-RU" b="1" dirty="0"/>
              <a:t>Подробное возражение Ответчика по иску;</a:t>
            </a:r>
          </a:p>
          <a:p>
            <a:r>
              <a:rPr lang="ru-RU" b="1" dirty="0"/>
              <a:t>Подробное пояснение Истца;</a:t>
            </a:r>
          </a:p>
          <a:p>
            <a:r>
              <a:rPr lang="ru-RU" b="1" dirty="0"/>
              <a:t>Подробный ответ Ответчика на пояснения Истца</a:t>
            </a:r>
            <a:r>
              <a:rPr lang="en-GB" b="1" dirty="0"/>
              <a:t>;</a:t>
            </a:r>
            <a:endParaRPr lang="sl-SI" b="1" dirty="0"/>
          </a:p>
          <a:p>
            <a:pPr marL="0" indent="0">
              <a:buNone/>
            </a:pPr>
            <a:endParaRPr lang="sl-SI" dirty="0"/>
          </a:p>
          <a:p>
            <a:r>
              <a:rPr lang="ru-RU" dirty="0"/>
              <a:t>В этих записках Стороны должны изложить</a:t>
            </a:r>
            <a:r>
              <a:rPr lang="ru-RU" b="1" dirty="0"/>
              <a:t> все факты, доказательства и юридические аргументы, на которые они намерены опираться</a:t>
            </a:r>
            <a:r>
              <a:rPr lang="ru-RU" dirty="0"/>
              <a:t>.</a:t>
            </a:r>
            <a:endParaRPr lang="sl-SI" dirty="0"/>
          </a:p>
          <a:p>
            <a:r>
              <a:rPr lang="ru-RU" dirty="0"/>
              <a:t>Факты, доказательства и юридические аргументы, представленные </a:t>
            </a:r>
            <a:r>
              <a:rPr lang="ru-RU" b="1" dirty="0"/>
              <a:t>во втором раунде представлений</a:t>
            </a:r>
            <a:r>
              <a:rPr lang="ru-RU" dirty="0"/>
              <a:t>, должны быть ограничены рассмотрением и ответами на вопросы, которые были изложены в первом раунде представлений и которые непосредственно связаны с ними. </a:t>
            </a:r>
            <a:endParaRPr lang="sl-SI" dirty="0"/>
          </a:p>
          <a:p>
            <a:r>
              <a:rPr lang="ru-RU" b="1" dirty="0"/>
              <a:t>Пункты и страницы </a:t>
            </a:r>
            <a:r>
              <a:rPr lang="ru-RU" dirty="0"/>
              <a:t>записок должны быть пронумерованы. Вместе с такими записками каждая Сторона представляет все документальные доказательства и имена свидетелей и экспертов, на которых она желает сослаться. </a:t>
            </a:r>
            <a:r>
              <a:rPr lang="ru-RU" b="1" dirty="0"/>
              <a:t>Подача документов одним общим «пакетом», т. е. без точного указания конкретных фактов, к которым относятся отдельные документы, не допустима. </a:t>
            </a:r>
          </a:p>
          <a:p>
            <a:r>
              <a:rPr lang="ru-RU" dirty="0"/>
              <a:t>В целях обеспечения эффективного ведения дела арбитраж может принять решение об ограничении объема письменных представлений (записок, свидетельских показаний, экспертных заключений).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1349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075"/>
          </a:xfrm>
        </p:spPr>
        <p:txBody>
          <a:bodyPr/>
          <a:lstStyle/>
          <a:p>
            <a:r>
              <a:rPr lang="ru-RU" b="1" dirty="0"/>
              <a:t>Содержание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092200"/>
            <a:ext cx="10515600" cy="5461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/>
              <a:t>Различные аспекты эффективного ведения арбитражного разбирательства</a:t>
            </a:r>
            <a:endParaRPr lang="sl-SI" dirty="0"/>
          </a:p>
          <a:p>
            <a:pPr marL="514350" indent="-514350">
              <a:buAutoNum type="arabicPeriod"/>
            </a:pPr>
            <a:r>
              <a:rPr lang="ru-RU" dirty="0"/>
              <a:t>Важность активного ведения дела</a:t>
            </a:r>
          </a:p>
          <a:p>
            <a:pPr marL="514350" indent="-514350">
              <a:buAutoNum type="arabicPeriod"/>
            </a:pPr>
            <a:r>
              <a:rPr lang="ru-RU" dirty="0"/>
              <a:t>Право сторон быть заслушанными как гарантия надлежащей правовой процедуры – баланс между вопросами справедливости и эффективности</a:t>
            </a:r>
          </a:p>
          <a:p>
            <a:pPr marL="514350" indent="-514350">
              <a:buAutoNum type="arabicPeriod"/>
            </a:pPr>
            <a:r>
              <a:rPr lang="ru-RU" dirty="0"/>
              <a:t>Процессуальный график: заблаговременное и тщательное планирование действий от создания состава арбитража до вынесения арбитражного решения</a:t>
            </a:r>
          </a:p>
          <a:p>
            <a:pPr marL="514350" indent="-514350">
              <a:buAutoNum type="arabicPeriod"/>
            </a:pPr>
            <a:r>
              <a:rPr lang="ru-RU" dirty="0"/>
              <a:t>Процедурное постановление № 1: Заблаговременное определение соответствующих процессуальных вопросов</a:t>
            </a:r>
          </a:p>
          <a:p>
            <a:pPr marL="514350" indent="-514350">
              <a:buAutoNum type="arabicPeriod"/>
            </a:pPr>
            <a:r>
              <a:rPr lang="ru-RU" dirty="0"/>
              <a:t>Вопросы, касающиеся доказательств</a:t>
            </a:r>
          </a:p>
          <a:p>
            <a:pPr marL="514350" indent="-514350">
              <a:buAutoNum type="arabicPeriod"/>
            </a:pPr>
            <a:r>
              <a:rPr lang="ru-RU" dirty="0"/>
              <a:t>Бифуркация – разделение разбирательства на отдельные стадии</a:t>
            </a:r>
          </a:p>
          <a:p>
            <a:pPr marL="514350" indent="-514350">
              <a:buAutoNum type="arabicPeriod"/>
            </a:pPr>
            <a:r>
              <a:rPr lang="ru-RU" dirty="0"/>
              <a:t>Подготовка и проведение устных слушаний</a:t>
            </a:r>
          </a:p>
          <a:p>
            <a:pPr marL="514350" indent="-514350">
              <a:buAutoNum type="arabicPeriod"/>
            </a:pPr>
            <a:r>
              <a:rPr lang="ru-RU" dirty="0"/>
              <a:t>Санкции за несоблюдение</a:t>
            </a:r>
          </a:p>
          <a:p>
            <a:pPr marL="514350" indent="-514350">
              <a:buAutoNum type="arabicPeriod"/>
            </a:pPr>
            <a:r>
              <a:rPr lang="ru-RU" dirty="0"/>
              <a:t>Стадия после завершения слушаний (записки по делу после слушания, обсуждения в рамках арбитража, составление арбитражного решения)</a:t>
            </a:r>
          </a:p>
        </p:txBody>
      </p:sp>
    </p:spTree>
    <p:extLst>
      <p:ext uri="{BB962C8B-B14F-4D97-AF65-F5344CB8AC3E}">
        <p14:creationId xmlns:p14="http://schemas.microsoft.com/office/powerpoint/2010/main" val="1152847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Стенограммы слушаний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 слушаниях должна вестись </a:t>
            </a:r>
            <a:r>
              <a:rPr lang="ru-RU" b="1" dirty="0"/>
              <a:t>стенографическая запись</a:t>
            </a:r>
            <a:r>
              <a:rPr lang="ru-RU" dirty="0"/>
              <a:t>. Состав арбитража оставляет за собой право использовать иную форму ведения протокола. Во время конференций по управлению арбитражными делами, по процессуальным вопросам, и по урегулированию споров, Арбитраж, при необходимости, может посчитать достаточным ведение сводного протокола.</a:t>
            </a:r>
          </a:p>
          <a:p>
            <a:pPr marL="0" indent="0">
              <a:buNone/>
            </a:pPr>
            <a:r>
              <a:rPr lang="en-GB" dirty="0"/>
              <a:t> </a:t>
            </a:r>
            <a:endParaRPr lang="sl-SI" dirty="0"/>
          </a:p>
          <a:p>
            <a:r>
              <a:rPr lang="ru-RU" b="1" dirty="0"/>
              <a:t>Стоимость</a:t>
            </a:r>
            <a:r>
              <a:rPr lang="ru-RU" dirty="0"/>
              <a:t> ведения таких письменных протоколов делится поровну между Сторонами и оплачивается до начала любого такого слушания, до вынесения решения о расходах на арбитраж. Если какая-либо из Сторон не оплачивает свою долю расходов, другая Сторона авансирует сумму в полном объеме, что никоим образом не влияет на решение Арбитражного суда о том, какая из Сторон в конечном итоге понесет эти расходы и в каком размере.</a:t>
            </a:r>
          </a:p>
        </p:txBody>
      </p:sp>
    </p:spTree>
    <p:extLst>
      <p:ext uri="{BB962C8B-B14F-4D97-AF65-F5344CB8AC3E}">
        <p14:creationId xmlns:p14="http://schemas.microsoft.com/office/powerpoint/2010/main" val="3313464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Заявления после слушания и прекращение разбирательства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r>
              <a:rPr lang="ru-RU" dirty="0"/>
              <a:t>После завершения слушаний по доказательствам Сторонам должна быть предоставлена возможность для выступления с заявлениями или предоставления записок по делу</a:t>
            </a:r>
          </a:p>
          <a:p>
            <a:pPr marL="0" indent="0">
              <a:buNone/>
            </a:pPr>
            <a:r>
              <a:rPr lang="en-GB" dirty="0"/>
              <a:t> </a:t>
            </a:r>
            <a:endParaRPr lang="sl-SI" dirty="0"/>
          </a:p>
          <a:p>
            <a:r>
              <a:rPr lang="ru-RU" dirty="0"/>
              <a:t>После этого Состав арбитража выносит постановление о прекращении разбирательства в соответствии со статьей 27 Регламента.</a:t>
            </a:r>
            <a:r>
              <a:rPr lang="en-GB" dirty="0"/>
              <a:t> 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3211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875"/>
          </a:xfrm>
        </p:spPr>
        <p:txBody>
          <a:bodyPr>
            <a:normAutofit/>
          </a:bodyPr>
          <a:lstStyle/>
          <a:p>
            <a:r>
              <a:rPr lang="ru-RU" b="1" dirty="0"/>
              <a:t>Примирение / содействие урегулированию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r>
              <a:rPr lang="ru-RU" dirty="0"/>
              <a:t>С согласия Сторон Состав арбитража может в любое время представить свои предварительное мнение о разрешении спора и оказать помощь Сторонам в поиске мирового соглашения, при этом следует понимать, что в случае недостижения мирового соглашения, ни такое мнение, ни помощь, ни какие-либо сведения, полученные Составом арбитража в этой связи, не могут служить основанием для отвода арбитров или оспаривания арбитражного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3982343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Другие возможные вопросы, которые необходимо решить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2197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Внесение изменений в процедурное постановление, последующие процедурные постановления</a:t>
            </a: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ru-RU" b="1" dirty="0"/>
              <a:t>Поощрение сторон к обсуждению и согласованию процедурных вопросов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ru-RU" b="1" dirty="0"/>
              <a:t>Налог на добавленную стоимость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ru-RU" b="1" cap="small" dirty="0"/>
              <a:t>Хранение документов после прекращения производства по делу</a:t>
            </a:r>
            <a:endParaRPr lang="sl-SI" b="1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ru-RU" b="1" dirty="0"/>
              <a:t>КОНФИДЕНЦИАЛЬНОСТЬ</a:t>
            </a: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ru-RU" b="1" dirty="0"/>
              <a:t>Назначение административного секретаря</a:t>
            </a:r>
            <a:endParaRPr lang="sl-SI" b="1" dirty="0"/>
          </a:p>
          <a:p>
            <a:pPr>
              <a:buFontTx/>
              <a:buChar char="-"/>
            </a:pPr>
            <a:r>
              <a:rPr lang="ru-RU" dirty="0"/>
              <a:t>Обратите внимание, что услуги секретаря будут оплачиваться из средств арбитров, а не сторон.</a:t>
            </a:r>
          </a:p>
          <a:p>
            <a:pPr>
              <a:buFontTx/>
              <a:buChar char="-"/>
            </a:pPr>
            <a:r>
              <a:rPr lang="ru-RU" dirty="0"/>
              <a:t>Убедитесь, чтобы административный секретарь не брал на себя какую-либо содержательную работу, имеющую решающее значение для решения дела по существу, которая должна выполняться арбитрами. Возможные санкции: отвод арбитров, оспаривание арбитражного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665895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Раздел</a:t>
            </a:r>
            <a:r>
              <a:rPr lang="sl-SI" dirty="0">
                <a:solidFill>
                  <a:srgbClr val="00B0F0"/>
                </a:solidFill>
              </a:rPr>
              <a:t> 6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ru-RU" sz="4800" dirty="0">
                <a:solidFill>
                  <a:srgbClr val="00B0F0"/>
                </a:solidFill>
              </a:rPr>
              <a:t>Вопросы, касающиеся доказательств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485887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7743" cy="1324190"/>
          </a:xfrm>
        </p:spPr>
        <p:txBody>
          <a:bodyPr>
            <a:noAutofit/>
          </a:bodyPr>
          <a:lstStyle/>
          <a:p>
            <a:r>
              <a:rPr lang="ru-RU" sz="3600" b="1" dirty="0"/>
              <a:t>Общее положение в Первом процедурном постановлении: Вдохновение Правилами МАЮ о доказательствах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199" y="230607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«При рассмотрении доказательств Состав арбитража </a:t>
            </a:r>
            <a:r>
              <a:rPr lang="ru-RU" b="1" dirty="0"/>
              <a:t>будет иметь право руководствоваться</a:t>
            </a:r>
            <a:r>
              <a:rPr lang="ru-RU" dirty="0"/>
              <a:t> Правилами МАЮ о получении доказательств в международном коммерческом арбитраже от 17 декабря 2020 года».</a:t>
            </a:r>
          </a:p>
          <a:p>
            <a:endParaRPr lang="sl-SI" dirty="0"/>
          </a:p>
          <a:p>
            <a:endParaRPr lang="sl-SI" dirty="0"/>
          </a:p>
          <a:p>
            <a:r>
              <a:rPr lang="ru-RU" i="1" dirty="0">
                <a:solidFill>
                  <a:srgbClr val="00B050"/>
                </a:solidFill>
              </a:rPr>
              <a:t>Таким образом, данные правила актуальны и важны, но не являются строго обязательными</a:t>
            </a:r>
            <a:endParaRPr lang="sl-SI" i="1" dirty="0">
              <a:solidFill>
                <a:srgbClr val="00B050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6890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Документальные доказательства – </a:t>
            </a:r>
            <a:r>
              <a:rPr lang="ru-RU" dirty="0"/>
              <a:t>вопросы, которые должны быть определены в Первом процедурном постановлении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03442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когда представлять,</a:t>
            </a:r>
          </a:p>
          <a:p>
            <a:pPr marL="0" indent="0">
              <a:buNone/>
            </a:pPr>
            <a:r>
              <a:rPr lang="ru-RU" dirty="0"/>
              <a:t>форма и порядок представления,</a:t>
            </a:r>
          </a:p>
          <a:p>
            <a:pPr marL="0" indent="0">
              <a:buNone/>
            </a:pPr>
            <a:r>
              <a:rPr lang="ru-RU" dirty="0"/>
              <a:t>вопросы перевода и подлинности;</a:t>
            </a:r>
          </a:p>
          <a:p>
            <a:pPr marL="0" indent="0">
              <a:buNone/>
            </a:pPr>
            <a:r>
              <a:rPr lang="ru-RU" dirty="0"/>
              <a:t>представление документов, имеющихся в распоряжении противоположной стороны</a:t>
            </a:r>
          </a:p>
          <a:p>
            <a:pPr marL="0" indent="0">
              <a:buNone/>
            </a:pPr>
            <a:r>
              <a:rPr lang="ru-RU" dirty="0"/>
              <a:t>Следует ли представлять объемные и сложные документальные доказательства в виде сводной информации, таблиц, диаграмм, выдержек или образцов?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60507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Пример составления Первого процедурного постановления </a:t>
            </a:r>
            <a:r>
              <a:rPr lang="ru-RU" sz="2200" b="1" dirty="0"/>
              <a:t>(где уже оговорено, что документы должны быть представлены вместе с заявлениями Сторон, упомянутыми в Предварительном графике)</a:t>
            </a:r>
            <a:endParaRPr lang="sl-SI" sz="2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014780"/>
            <a:ext cx="10515600" cy="45003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Документальные доказательства, представленные составу арбитражного суда, должны быть разделены </a:t>
            </a:r>
            <a:r>
              <a:rPr lang="ru-RU" b="1" dirty="0"/>
              <a:t>на отдельные документальные подтверждения</a:t>
            </a:r>
            <a:r>
              <a:rPr lang="ru-RU" dirty="0"/>
              <a:t>, насколько это возможно и целесообразно.</a:t>
            </a:r>
            <a:endParaRPr lang="sl-SI" dirty="0"/>
          </a:p>
          <a:p>
            <a:r>
              <a:rPr lang="ru-RU" dirty="0"/>
              <a:t>Документальные подтверждения подлежат </a:t>
            </a:r>
            <a:r>
              <a:rPr lang="ru-RU" b="1" dirty="0"/>
              <a:t>надлежащей идентификации и последовательной нумерации в ходе всего разбирательства</a:t>
            </a:r>
            <a:r>
              <a:rPr lang="ru-RU" dirty="0"/>
              <a:t> (C-1 и далее для документов Истца и R-1 и далее для документов Ответчика). Если один и тот же документ представлен как на языке оригинала, так и в переводе на английский язык, оригинал должен быть дополнительно обозначен суффиксом (а), а перевод - суффиксом (b) (например, C-1a, C-1b) .</a:t>
            </a:r>
            <a:r>
              <a:rPr lang="en-GB" dirty="0"/>
              <a:t> </a:t>
            </a:r>
            <a:endParaRPr lang="ru-RU" dirty="0"/>
          </a:p>
          <a:p>
            <a:r>
              <a:rPr lang="ru-RU" dirty="0"/>
              <a:t>Отдельные документальные подтверждения должны быть разделены путем вставки пластиковых или </a:t>
            </a:r>
            <a:r>
              <a:rPr lang="ru-RU" b="1" dirty="0"/>
              <a:t>картонных файловых разделителей </a:t>
            </a:r>
            <a:r>
              <a:rPr lang="ru-RU" dirty="0"/>
              <a:t>или аналогичных вкладышей (а не просто путем разделения страниц). </a:t>
            </a:r>
          </a:p>
        </p:txBody>
      </p:sp>
    </p:spTree>
    <p:extLst>
      <p:ext uri="{BB962C8B-B14F-4D97-AF65-F5344CB8AC3E}">
        <p14:creationId xmlns:p14="http://schemas.microsoft.com/office/powerpoint/2010/main" val="557768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составления (продолжение)</a:t>
            </a:r>
            <a:r>
              <a:rPr lang="sl-SI" dirty="0"/>
              <a:t>…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Все документальные подтверждения должны быть</a:t>
            </a:r>
            <a:r>
              <a:rPr lang="ru-RU" b="1" dirty="0"/>
              <a:t> пронумерованы</a:t>
            </a:r>
            <a:r>
              <a:rPr lang="ru-RU" dirty="0"/>
              <a:t>, чтобы можно было сделать ссылку на определенную страницу в документе. </a:t>
            </a:r>
          </a:p>
          <a:p>
            <a:r>
              <a:rPr lang="ru-RU" dirty="0"/>
              <a:t>Вместе с каждым юридическим заключением Стороны </a:t>
            </a:r>
            <a:r>
              <a:rPr lang="ru-RU" b="1" dirty="0"/>
              <a:t>представляют сводный перечень документальных подтверждений </a:t>
            </a:r>
            <a:r>
              <a:rPr lang="ru-RU" dirty="0"/>
              <a:t>со следующими колонками: номер документального подтверждения и его наименование, а также, по возможности, дата составления документа.</a:t>
            </a:r>
          </a:p>
          <a:p>
            <a:r>
              <a:rPr lang="ru-RU" dirty="0"/>
              <a:t>Все документы, представляемые в Арбитражный суд, </a:t>
            </a:r>
            <a:r>
              <a:rPr lang="ru-RU" b="1" dirty="0"/>
              <a:t>считаются действительными </a:t>
            </a:r>
            <a:r>
              <a:rPr lang="ru-RU" dirty="0"/>
              <a:t>и полными, в том числе представленные в виде копий, если их подлинность или полнота не </a:t>
            </a:r>
            <a:r>
              <a:rPr lang="ru-RU" b="1" dirty="0"/>
              <a:t>оспаривается</a:t>
            </a:r>
            <a:r>
              <a:rPr lang="ru-RU" dirty="0"/>
              <a:t> другой Стороной.</a:t>
            </a:r>
          </a:p>
          <a:p>
            <a:r>
              <a:rPr lang="ru-RU" dirty="0"/>
              <a:t>В случае, если документы оспариваются другой Стороной или Арбитражный суд по своему усмотрению посчитает, что</a:t>
            </a:r>
            <a:r>
              <a:rPr lang="en-US" dirty="0"/>
              <a:t> </a:t>
            </a:r>
            <a:r>
              <a:rPr lang="ru-RU" dirty="0"/>
              <a:t>представленные документы являются неполными, неразборчивыми или нечеткими, Арбитражный суд может обязать подающую Сторону предоставить </a:t>
            </a:r>
            <a:r>
              <a:rPr lang="ru-RU" b="1" dirty="0"/>
              <a:t>заверенные копии </a:t>
            </a:r>
            <a:r>
              <a:rPr lang="ru-RU" dirty="0"/>
              <a:t>или оригиналы таких документов.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71587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79640"/>
            <a:ext cx="11005457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ПРЕДСТАВЛЕНИЕ ДОКУМЕНТОВ, ИМЕЮЩИХСЯ В РАСПОРЯЖЕНИИ ПРОТИВОПОЛОЖНОЙ СТОРОНЫ</a:t>
            </a:r>
            <a:br>
              <a:rPr lang="ru-RU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отношении документов, не имеющихся в распоряжении Сторон, любая из Сторон может направить в Арбитражный суд конкретный и четкий запрос с просьбой вынести распоряжение о предоставлении документа или ограниченных категорий документов, находящихся в распоряжении другой Стороны или в сфере ее контроля. Арбитражный суд имеет право, после предоставления Стороне, в отношении которой испрашивается распоряжение, возможности изложить свою позицию, вынести такое распоряжение. …</a:t>
            </a:r>
          </a:p>
          <a:p>
            <a:pPr marL="0" indent="0">
              <a:buNone/>
            </a:pPr>
            <a:r>
              <a:rPr lang="en-GB" dirty="0"/>
              <a:t> </a:t>
            </a:r>
            <a:endParaRPr lang="sl-SI" dirty="0"/>
          </a:p>
          <a:p>
            <a:r>
              <a:rPr lang="ru-RU" dirty="0"/>
              <a:t>Если другая Сторона не выполняет распоряжение Арбитражного суда о представлении документов и не представляет достаточных оснований для такого неисполнения, Арбитражный суд может сделать из такого невыполнения любой вывод (в том числе </a:t>
            </a:r>
            <a:r>
              <a:rPr lang="ru-RU" dirty="0" err="1"/>
              <a:t>неьлагоприятный</a:t>
            </a:r>
            <a:r>
              <a:rPr lang="ru-RU" dirty="0"/>
              <a:t>), который он сочтет разумным.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8934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Раздел</a:t>
            </a:r>
            <a:r>
              <a:rPr lang="sl-SI" dirty="0">
                <a:solidFill>
                  <a:srgbClr val="00B0F0"/>
                </a:solidFill>
              </a:rPr>
              <a:t> 1: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sz="4800" dirty="0"/>
          </a:p>
          <a:p>
            <a:pPr marL="0" indent="0" algn="ctr">
              <a:buNone/>
            </a:pPr>
            <a:r>
              <a:rPr lang="ru-RU" sz="4800" dirty="0">
                <a:solidFill>
                  <a:srgbClr val="00B0F0"/>
                </a:solidFill>
              </a:rPr>
              <a:t>Различные аспекты эффективного ведения арбитражного разбирательства</a:t>
            </a:r>
            <a:endParaRPr lang="sl-SI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75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487" y="365125"/>
            <a:ext cx="11350170" cy="1325563"/>
          </a:xfrm>
        </p:spPr>
        <p:txBody>
          <a:bodyPr>
            <a:normAutofit/>
          </a:bodyPr>
          <a:lstStyle/>
          <a:p>
            <a:r>
              <a:rPr lang="ru-RU" sz="3800" dirty="0"/>
              <a:t>Свидетели – вопросы, которые должны быть определены в Первом процедурном постановлении</a:t>
            </a:r>
            <a:endParaRPr lang="sl-SI" sz="3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ru-RU" dirty="0"/>
              <a:t>письменные заявления или только устные показания</a:t>
            </a:r>
          </a:p>
          <a:p>
            <a:pPr>
              <a:buFontTx/>
              <a:buChar char="-"/>
            </a:pPr>
            <a:r>
              <a:rPr lang="ru-RU" dirty="0"/>
              <a:t>Сроки подачи свидетельских показаний (вместе с записками Сторон (Иск, Ответ, Реплика, Возражение) или отдельно после подачи всех этих представлений)</a:t>
            </a:r>
          </a:p>
          <a:p>
            <a:pPr>
              <a:buFontTx/>
              <a:buChar char="-"/>
            </a:pPr>
            <a:r>
              <a:rPr lang="ru-RU" dirty="0"/>
              <a:t>Одновременная (обеими сторонами одновременно) или последовательная подача документов</a:t>
            </a:r>
          </a:p>
          <a:p>
            <a:pPr>
              <a:buFontTx/>
              <a:buChar char="-"/>
            </a:pPr>
            <a:r>
              <a:rPr lang="ru-RU" dirty="0"/>
              <a:t>Один или два раунда (ответы на свидетельские показания противоположной стороны)</a:t>
            </a:r>
          </a:p>
          <a:p>
            <a:pPr>
              <a:buFontTx/>
              <a:buChar char="-"/>
            </a:pPr>
            <a:r>
              <a:rPr lang="ru-RU" dirty="0"/>
              <a:t>Неявка свидетеля на заседание</a:t>
            </a:r>
          </a:p>
          <a:p>
            <a:pPr>
              <a:buFontTx/>
              <a:buChar char="-"/>
            </a:pPr>
            <a:r>
              <a:rPr lang="ru-RU" dirty="0"/>
              <a:t>Кто вызывает свидетелей?</a:t>
            </a:r>
          </a:p>
          <a:p>
            <a:pPr>
              <a:buFontTx/>
              <a:buChar char="-"/>
            </a:pPr>
            <a:r>
              <a:rPr lang="ru-RU" dirty="0"/>
              <a:t>Порядок допроса свидетелей в ходе заседания (основной допрос, перекрестный допрос, повторный допрос, время на вопросы для состава арбитража)</a:t>
            </a:r>
          </a:p>
          <a:p>
            <a:pPr>
              <a:buFontTx/>
              <a:buChar char="-"/>
            </a:pPr>
            <a:r>
              <a:rPr lang="ru-RU" dirty="0"/>
              <a:t>Разрешено ли адвокатам заниматься «подготовкой свидетелей» (встречаться со свидетелями, инструктировать их и участвовать в подготовке свидетельских показаний)</a:t>
            </a:r>
          </a:p>
          <a:p>
            <a:pPr>
              <a:buFontTx/>
              <a:buChar char="-"/>
            </a:pPr>
            <a:r>
              <a:rPr lang="ru-RU" dirty="0"/>
              <a:t>Проведение слушаний в </a:t>
            </a:r>
            <a:r>
              <a:rPr lang="ru-RU"/>
              <a:t>режиме видеоконференции</a:t>
            </a:r>
            <a:endParaRPr lang="sl-SI" dirty="0"/>
          </a:p>
          <a:p>
            <a:pPr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17956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4999" y="67860"/>
            <a:ext cx="11097217" cy="1325563"/>
          </a:xfrm>
        </p:spPr>
        <p:txBody>
          <a:bodyPr>
            <a:normAutofit/>
          </a:bodyPr>
          <a:lstStyle/>
          <a:p>
            <a:r>
              <a:rPr lang="ru-RU" dirty="0"/>
              <a:t>Допрос свидетелей в ходе устного слушания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229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514350" indent="-514350">
              <a:buAutoNum type="alphaLcParenBoth"/>
            </a:pPr>
            <a:r>
              <a:rPr lang="ru-RU" dirty="0"/>
              <a:t>Сторона, вызывающая свидетеля, может кратко допросить свидетеля, если будет сочтено необходимым для полноты свидетельских показаний;</a:t>
            </a:r>
          </a:p>
          <a:p>
            <a:pPr marL="514350" indent="-514350">
              <a:buAutoNum type="alphaLcParenBoth"/>
            </a:pPr>
            <a:r>
              <a:rPr lang="ru-RU" dirty="0"/>
              <a:t>противоположная сторона может затем провести «перекрестный допрос» свидетеля;</a:t>
            </a:r>
          </a:p>
          <a:p>
            <a:pPr marL="514350" indent="-514350">
              <a:buAutoNum type="alphaLcParenBoth"/>
            </a:pPr>
            <a:r>
              <a:rPr lang="ru-RU" dirty="0"/>
              <a:t>Сторона, вызывающая свидетеля, может затем «повторно допросить» свидетеля в отношении любых вопросов, возникших в результате перекрестного допроса; и</a:t>
            </a:r>
          </a:p>
          <a:p>
            <a:pPr marL="514350" indent="-514350">
              <a:buAutoNum type="alphaLcParenBoth"/>
            </a:pPr>
            <a:r>
              <a:rPr lang="ru-RU" dirty="0"/>
              <a:t>Арбитражный суд может допросить свидетеля в любое время до, во время или после допроса одной из Сторон.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ru-RU" dirty="0"/>
              <a:t>Арбитражный суд по своему усмотрению определяет процедуру заслушивания свидетеля. Арбитражный суд может:</a:t>
            </a:r>
            <a:endParaRPr lang="sl-SI" dirty="0"/>
          </a:p>
          <a:p>
            <a:pPr marL="514350" indent="-514350">
              <a:buAutoNum type="alphaLcParenBoth"/>
            </a:pPr>
            <a:r>
              <a:rPr lang="ru-RU" dirty="0"/>
              <a:t>отказать в заслушивании свидетеля, если он посчитает, что факты, в отношении которых свидетель будет давать показания, либо подтверждены другими доказательствами, либо не имеют отношения к делу;</a:t>
            </a:r>
          </a:p>
          <a:p>
            <a:pPr marL="514350" indent="-514350">
              <a:buAutoNum type="alphaLcParenBoth"/>
            </a:pPr>
            <a:r>
              <a:rPr lang="ru-RU" dirty="0"/>
              <a:t>ограничить или отказать Стороне в праве допросить свидетеля, если окажется, что вопрос не имеет отношения к делу; или </a:t>
            </a:r>
          </a:p>
          <a:p>
            <a:pPr marL="514350" indent="-514350">
              <a:buAutoNum type="alphaLcParenBoth"/>
            </a:pPr>
            <a:r>
              <a:rPr lang="ru-RU" dirty="0"/>
              <a:t>распорядиться о вызове свидетеля для дальнейшего допроса в любое время.</a:t>
            </a:r>
          </a:p>
        </p:txBody>
      </p:sp>
    </p:spTree>
    <p:extLst>
      <p:ext uri="{BB962C8B-B14F-4D97-AF65-F5344CB8AC3E}">
        <p14:creationId xmlns:p14="http://schemas.microsoft.com/office/powerpoint/2010/main" val="3901225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6942" y="365125"/>
            <a:ext cx="11484243" cy="1325563"/>
          </a:xfrm>
        </p:spPr>
        <p:txBody>
          <a:bodyPr>
            <a:noAutofit/>
          </a:bodyPr>
          <a:lstStyle/>
          <a:p>
            <a:r>
              <a:rPr lang="ru-RU" sz="3600" dirty="0"/>
              <a:t>Заключения экспертов – вопросы, которые должны быть определены в Первом процедурном постановлении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ru-RU" dirty="0"/>
              <a:t>Назначенные стороной или назначенные арбитражным судом, или и то и другое</a:t>
            </a:r>
          </a:p>
          <a:p>
            <a:pPr>
              <a:buFontTx/>
              <a:buChar char="-"/>
            </a:pPr>
            <a:r>
              <a:rPr lang="ru-RU" dirty="0"/>
              <a:t>Техническое задание; требования к отчетам (приложения, использованные методы, использованные и упоминаемые источники),</a:t>
            </a:r>
          </a:p>
          <a:p>
            <a:pPr>
              <a:buFontTx/>
              <a:buChar char="-"/>
            </a:pPr>
            <a:r>
              <a:rPr lang="ru-RU" dirty="0"/>
              <a:t>Конференц-связь с экспертами</a:t>
            </a:r>
          </a:p>
          <a:p>
            <a:pPr>
              <a:buFontTx/>
              <a:buChar char="-"/>
            </a:pPr>
            <a:r>
              <a:rPr lang="ru-RU" dirty="0"/>
              <a:t>Сроки представления отчетов экспертов, назначенных Стороной (с прениями сторон или после, одновременно или последовательно)</a:t>
            </a:r>
          </a:p>
          <a:p>
            <a:pPr>
              <a:buFontTx/>
              <a:buChar char="-"/>
            </a:pPr>
            <a:r>
              <a:rPr lang="ru-RU" dirty="0"/>
              <a:t>Ответы на заключения экспертов и заключения </a:t>
            </a:r>
            <a:r>
              <a:rPr lang="ru-RU" dirty="0" err="1"/>
              <a:t>контрэкспертов</a:t>
            </a:r>
            <a:r>
              <a:rPr lang="ru-RU" dirty="0"/>
              <a:t> (экспертов противоположной стороны)</a:t>
            </a:r>
            <a:endParaRPr lang="sl-SI" dirty="0"/>
          </a:p>
          <a:p>
            <a:pPr>
              <a:buFontTx/>
              <a:buChar char="-"/>
            </a:pPr>
            <a:endParaRPr lang="sl-SI" dirty="0"/>
          </a:p>
          <a:p>
            <a:pPr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32800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Раздел</a:t>
            </a:r>
            <a:r>
              <a:rPr lang="sl-SI" dirty="0">
                <a:solidFill>
                  <a:srgbClr val="00B0F0"/>
                </a:solidFill>
              </a:rPr>
              <a:t> 7</a:t>
            </a:r>
            <a:r>
              <a:rPr lang="sl-SI" dirty="0"/>
              <a:t>  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ru-RU" sz="4800" dirty="0">
                <a:solidFill>
                  <a:srgbClr val="00B0F0"/>
                </a:solidFill>
              </a:rPr>
              <a:t>Бифуркация</a:t>
            </a:r>
            <a:endParaRPr lang="sl-SI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502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БИФУРКАЦИЯ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Разделение разбирательства на отдельные стадии, каждая из которых обычно сопровождается вынесением арбитражного решения (т. е. сначала выносится частичное арбитражное решение, а затем окончательное).</a:t>
            </a:r>
          </a:p>
          <a:p>
            <a:pPr marL="0" indent="0">
              <a:buNone/>
            </a:pPr>
            <a:r>
              <a:rPr lang="ru-RU" dirty="0"/>
              <a:t>Может оказаться полезным при наличии предварительных вопросов диспозитивного характера. </a:t>
            </a:r>
            <a:endParaRPr lang="sl-SI" dirty="0"/>
          </a:p>
          <a:p>
            <a:pPr>
              <a:buFontTx/>
              <a:buChar char="-"/>
            </a:pPr>
            <a:r>
              <a:rPr lang="ru-RU" dirty="0"/>
              <a:t>например сроки исковой давности; правомерные уведомления о претензиях по контракту FIDIC</a:t>
            </a:r>
            <a:r>
              <a:rPr lang="en-US" dirty="0"/>
              <a:t>, </a:t>
            </a:r>
            <a:endParaRPr lang="ru-RU" dirty="0"/>
          </a:p>
          <a:p>
            <a:pPr>
              <a:buFontTx/>
              <a:buChar char="-"/>
            </a:pPr>
            <a:r>
              <a:rPr lang="ru-RU" dirty="0"/>
              <a:t>вопросы юрисдикции или другие процессуальные требования (например, правоспособность для подачи иска, отсутствие принципа «</a:t>
            </a:r>
            <a:r>
              <a:rPr lang="ru-RU" dirty="0" err="1"/>
              <a:t>res</a:t>
            </a:r>
            <a:r>
              <a:rPr lang="ru-RU" dirty="0"/>
              <a:t> </a:t>
            </a:r>
            <a:r>
              <a:rPr lang="en-US" dirty="0"/>
              <a:t>j</a:t>
            </a:r>
            <a:r>
              <a:rPr lang="ru-RU" dirty="0" err="1"/>
              <a:t>udicata</a:t>
            </a:r>
            <a:r>
              <a:rPr lang="ru-RU" dirty="0"/>
              <a:t>»…),</a:t>
            </a:r>
            <a:endParaRPr lang="en-US" dirty="0"/>
          </a:p>
          <a:p>
            <a:pPr>
              <a:buFontTx/>
              <a:buChar char="-"/>
            </a:pPr>
            <a:r>
              <a:rPr lang="ru-RU" dirty="0"/>
              <a:t>Ответственность и размер</a:t>
            </a:r>
            <a:r>
              <a:rPr lang="en-US" dirty="0"/>
              <a:t>,</a:t>
            </a:r>
          </a:p>
          <a:p>
            <a:pPr>
              <a:buFontTx/>
              <a:buChar char="-"/>
            </a:pPr>
            <a:r>
              <a:rPr lang="ru-RU" dirty="0"/>
              <a:t>Решение о применимом праве</a:t>
            </a:r>
            <a:r>
              <a:rPr lang="en-US" dirty="0"/>
              <a:t>,</a:t>
            </a:r>
          </a:p>
          <a:p>
            <a:pPr>
              <a:buFontTx/>
              <a:buChar char="-"/>
            </a:pPr>
            <a:r>
              <a:rPr lang="ru-RU" dirty="0"/>
              <a:t>Толкование ключевого положения договора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49546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Вопросы, которые необходимо учитывать в</a:t>
            </a:r>
            <a:r>
              <a:rPr lang="en-US" dirty="0"/>
              <a:t> </a:t>
            </a:r>
            <a:r>
              <a:rPr lang="ru-RU" dirty="0"/>
              <a:t>случае бифуркации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Насколько вероятно, что отдельное решение будет иметь решающее значение для всего арбитража?</a:t>
            </a:r>
          </a:p>
          <a:p>
            <a:r>
              <a:rPr lang="ru-RU" dirty="0"/>
              <a:t>Насколько вероятно, что отдельное решение по определенному вопросу станет для сторон стимулом к урегулированию спора?</a:t>
            </a:r>
          </a:p>
          <a:p>
            <a:r>
              <a:rPr lang="ru-RU" dirty="0"/>
              <a:t>Дополнительные временные и финансовые затраты?</a:t>
            </a:r>
          </a:p>
          <a:p>
            <a:r>
              <a:rPr lang="ru-RU" dirty="0"/>
              <a:t>Возможные процессуальные сложности и опасности, связанные с ходатайствами об отводе арбитров</a:t>
            </a:r>
          </a:p>
          <a:p>
            <a:r>
              <a:rPr lang="ru-RU" dirty="0"/>
              <a:t>Возможная реакция проигравшей и выигравшей сторон и их манера поведения на последующих стадиях арбитража</a:t>
            </a:r>
          </a:p>
          <a:p>
            <a:r>
              <a:rPr lang="ru-RU" dirty="0"/>
              <a:t>Велика ли вероятность того, что оставшиеся стадии разбирательства будут длительными и дорогостоящими?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375779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Раздел</a:t>
            </a:r>
            <a:r>
              <a:rPr lang="sl-SI" dirty="0">
                <a:solidFill>
                  <a:srgbClr val="00B0F0"/>
                </a:solidFill>
              </a:rPr>
              <a:t> 8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l-SI" sz="48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sl-SI" sz="48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ru-RU" sz="4800" dirty="0">
                <a:solidFill>
                  <a:srgbClr val="00B0F0"/>
                </a:solidFill>
              </a:rPr>
              <a:t>Подготовка устных слушаний</a:t>
            </a:r>
          </a:p>
        </p:txBody>
      </p:sp>
    </p:spTree>
    <p:extLst>
      <p:ext uri="{BB962C8B-B14F-4D97-AF65-F5344CB8AC3E}">
        <p14:creationId xmlns:p14="http://schemas.microsoft.com/office/powerpoint/2010/main" val="2514082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Устное слушание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Арбитражное законодательство: Устное слушание является обязательным, если по крайней мере одна из сторон требует его проведения</a:t>
            </a:r>
          </a:p>
          <a:p>
            <a:r>
              <a:rPr lang="ru-RU" dirty="0"/>
              <a:t>Можно избежать многих споров и осложнений, связанных с процессуальными и логистическими вопросами, если решать и урегулировать их прямым и прозрачным образом задолго до начала слушаний. </a:t>
            </a:r>
          </a:p>
          <a:p>
            <a:r>
              <a:rPr lang="ru-RU" dirty="0"/>
              <a:t>Многочисленные вопросы, касающиеся проведения устного слушания, должны быть заранее рассмотрены в Первом процессуальном постановлении (например, порядок получения доказательств, прямой/перекрестный/повторный допрос…)</a:t>
            </a:r>
          </a:p>
          <a:p>
            <a:r>
              <a:rPr lang="ru-RU" b="1" dirty="0">
                <a:solidFill>
                  <a:srgbClr val="FF0000"/>
                </a:solidFill>
              </a:rPr>
              <a:t>Расходы: необходимо убедиться, что Стороны оплачивают (место проведения слушаний, ведение протокола, услуги переводчиков) и выплачивают причитающиеся авансы на расходы арбитрам (проезд, проживание, суточные).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13814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2515" y="365125"/>
            <a:ext cx="11408228" cy="1325563"/>
          </a:xfrm>
        </p:spPr>
        <p:txBody>
          <a:bodyPr>
            <a:noAutofit/>
          </a:bodyPr>
          <a:lstStyle/>
          <a:p>
            <a:r>
              <a:rPr lang="ru-RU" sz="3500" dirty="0"/>
              <a:t>Место проведения и организация: на усмотрение Арбитражного учреждения или Состава арбитража/Сторон</a:t>
            </a:r>
            <a:endParaRPr lang="sl-SI" sz="35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Некоторые арбитражные учреждения предоставляют залы для слушаний, оснащенные соответствующими техническими средствами, и обеспечивают участие переводчиков и лиц, ответственных за аудиозапись и подготовку протоколов слушаний.</a:t>
            </a:r>
          </a:p>
          <a:p>
            <a:r>
              <a:rPr lang="ru-RU" dirty="0"/>
              <a:t>Однако все чаще эти задачи полностью возлагаются на Состав арбитража и Стороны.</a:t>
            </a:r>
          </a:p>
          <a:p>
            <a:r>
              <a:rPr lang="ru-RU" dirty="0"/>
              <a:t>Арбитражный суд должен поручить сторонам собраться и согласовать организационные вопросы, в случае, если соглашение не достигнуто, Арбитражный суд принимает решение самостоятельно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616479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Даты и место проведения (конфигурация зала, техническое оборудование (для </a:t>
            </a:r>
            <a:r>
              <a:rPr lang="en-US" b="1" dirty="0"/>
              <a:t>PowerPoint </a:t>
            </a:r>
            <a:r>
              <a:rPr lang="ru-RU" b="1" dirty="0"/>
              <a:t>и видеопрезентаций), переговорные комнаты…</a:t>
            </a:r>
          </a:p>
          <a:p>
            <a:pPr marL="0" indent="0">
              <a:buNone/>
            </a:pPr>
            <a:r>
              <a:rPr lang="ru-RU" b="1" dirty="0"/>
              <a:t>Участники</a:t>
            </a:r>
          </a:p>
          <a:p>
            <a:pPr marL="0" indent="0">
              <a:buNone/>
            </a:pPr>
            <a:r>
              <a:rPr lang="ru-RU" b="1" dirty="0"/>
              <a:t>Расписание слушаний (с разбивкой по времени для отдельных свидетелей/экспертов, перерывы на кофе и обед, точное время начала и окончания слушаний на каждый день)</a:t>
            </a:r>
          </a:p>
          <a:p>
            <a:pPr marL="0" indent="0">
              <a:buNone/>
            </a:pPr>
            <a:r>
              <a:rPr lang="ru-RU" b="1" dirty="0"/>
              <a:t>Подготовка необходимого до слушания (например, «пакет документов, относящихся к слушанию дела», «демонстрационные документальные доказательства»)</a:t>
            </a:r>
          </a:p>
          <a:p>
            <a:pPr marL="0" indent="0">
              <a:buNone/>
            </a:pPr>
            <a:r>
              <a:rPr lang="ru-RU" b="1" dirty="0"/>
              <a:t>Порядок выступлений, свидетели и отвод сторон</a:t>
            </a:r>
          </a:p>
          <a:p>
            <a:pPr marL="0" indent="0">
              <a:buNone/>
            </a:pPr>
            <a:r>
              <a:rPr lang="ru-RU" b="1" dirty="0"/>
              <a:t>Устный перевод (для свидетелей/экспертов); синхронный или последовательный</a:t>
            </a:r>
          </a:p>
          <a:p>
            <a:pPr marL="0" indent="0">
              <a:buNone/>
            </a:pPr>
            <a:r>
              <a:rPr lang="ru-RU" b="1" dirty="0"/>
              <a:t>Будут ли вступительные заявления;</a:t>
            </a:r>
          </a:p>
          <a:p>
            <a:pPr marL="0" indent="0">
              <a:buNone/>
            </a:pPr>
            <a:r>
              <a:rPr lang="ru-RU" b="1" dirty="0"/>
              <a:t>Представления после слушания и вынесение арбитражного решения</a:t>
            </a:r>
            <a:endParaRPr lang="sl-SI" dirty="0"/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Контрольный список до слушания: полезный инструмент для обеспечения рассмотрения важных процедурных вопросов до начала слушания по существу</a:t>
            </a:r>
            <a:endParaRPr lang="sl-SI" sz="3200" b="1" dirty="0"/>
          </a:p>
        </p:txBody>
      </p:sp>
    </p:spTree>
    <p:extLst>
      <p:ext uri="{BB962C8B-B14F-4D97-AF65-F5344CB8AC3E}">
        <p14:creationId xmlns:p14="http://schemas.microsoft.com/office/powerpoint/2010/main" val="183161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Эффективное ведение арбитражного разбирательства – </a:t>
            </a:r>
            <a:r>
              <a:rPr lang="ru-RU" b="1" dirty="0">
                <a:solidFill>
                  <a:srgbClr val="FF0000"/>
                </a:solidFill>
              </a:rPr>
              <a:t>с чьей точки зрения?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Арбитры (единоличный арбитр, состав арбитража)</a:t>
            </a:r>
            <a:endParaRPr lang="sl-SI" sz="4800" b="1" dirty="0"/>
          </a:p>
          <a:p>
            <a:r>
              <a:rPr lang="ru-RU" sz="4800" dirty="0"/>
              <a:t>Стороны и адвокаты сторон</a:t>
            </a:r>
            <a:endParaRPr lang="sl-SI" sz="4800" dirty="0"/>
          </a:p>
          <a:p>
            <a:r>
              <a:rPr lang="ru-RU" sz="4800" dirty="0"/>
              <a:t>Арбитражное учреждение</a:t>
            </a:r>
            <a:r>
              <a:rPr lang="en-US" sz="4800" dirty="0"/>
              <a:t> (</a:t>
            </a:r>
            <a:r>
              <a:rPr lang="ru-RU" sz="4800" dirty="0"/>
              <a:t>Правление, Секретариат</a:t>
            </a:r>
            <a:r>
              <a:rPr lang="en-US" sz="4800" dirty="0"/>
              <a:t>)</a:t>
            </a:r>
            <a:endParaRPr lang="sl-SI" sz="4800" dirty="0"/>
          </a:p>
        </p:txBody>
      </p:sp>
    </p:spTree>
    <p:extLst>
      <p:ext uri="{BB962C8B-B14F-4D97-AF65-F5344CB8AC3E}">
        <p14:creationId xmlns:p14="http://schemas.microsoft.com/office/powerpoint/2010/main" val="7399111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5200" y="-40691"/>
            <a:ext cx="8127999" cy="689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420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Раздел</a:t>
            </a:r>
            <a:r>
              <a:rPr lang="sl-SI" dirty="0">
                <a:solidFill>
                  <a:srgbClr val="00B0F0"/>
                </a:solidFill>
              </a:rPr>
              <a:t> 9</a:t>
            </a:r>
            <a:r>
              <a:rPr lang="sl-SI" dirty="0"/>
              <a:t>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l-SI" sz="44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ru-RU" sz="4400" dirty="0">
                <a:solidFill>
                  <a:srgbClr val="00B0F0"/>
                </a:solidFill>
              </a:rPr>
              <a:t>Санкции за нарушение Сторонами процессуальных правил</a:t>
            </a:r>
            <a:endParaRPr lang="sl-SI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854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Четкие, предсказуемые и соразмерные санкции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 должным вниманием к праву Сторон быть заслушанными и с должным учетом принципа соразмерности</a:t>
            </a:r>
          </a:p>
          <a:p>
            <a:r>
              <a:rPr lang="ru-RU" dirty="0"/>
              <a:t>Обеспечить, чтобы процессуальные правила (Первый процессуальное постановление) содержали четкие положения, разрешающие Арбитражному суду, например, игнорировать представления и аргументы, поданные после истечения установленных сроков.</a:t>
            </a:r>
          </a:p>
          <a:p>
            <a:pPr marL="0" indent="0">
              <a:buNone/>
            </a:pPr>
            <a:r>
              <a:rPr lang="ru-RU" dirty="0"/>
              <a:t>Санкции могут включать, среди прочего, следующее:</a:t>
            </a:r>
          </a:p>
          <a:p>
            <a:r>
              <a:rPr lang="ru-RU" dirty="0"/>
              <a:t>Игнорирование фактов, доказательств и аргументов, представленных позднее установленного срока</a:t>
            </a:r>
          </a:p>
          <a:p>
            <a:r>
              <a:rPr lang="ru-RU" dirty="0"/>
              <a:t>Извлечение неблагоприятных выводов (например, если сторона без уважительной причины не может представить требуемый документ, Арбитражный суд может счесть, что содержание документа неблагоприятно для этой Стороны)</a:t>
            </a:r>
          </a:p>
          <a:p>
            <a:r>
              <a:rPr lang="ru-RU" dirty="0"/>
              <a:t>Обязательные для исполнения предписания (последний шанс исправить недочеты, после чего будет применена строгая санкция)</a:t>
            </a:r>
          </a:p>
          <a:p>
            <a:r>
              <a:rPr lang="ru-RU" dirty="0"/>
              <a:t>Отказ от иска или возражения</a:t>
            </a:r>
          </a:p>
          <a:p>
            <a:r>
              <a:rPr lang="ru-RU" dirty="0"/>
              <a:t>Финансовые санкции</a:t>
            </a:r>
          </a:p>
        </p:txBody>
      </p:sp>
    </p:spTree>
    <p:extLst>
      <p:ext uri="{BB962C8B-B14F-4D97-AF65-F5344CB8AC3E}">
        <p14:creationId xmlns:p14="http://schemas.microsoft.com/office/powerpoint/2010/main" val="12553732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Статья 38(5) Арбитражного регламента </a:t>
            </a:r>
            <a:r>
              <a:rPr lang="en-US" dirty="0"/>
              <a:t>ICC</a:t>
            </a:r>
            <a:r>
              <a:rPr lang="ru-RU" dirty="0"/>
              <a:t> </a:t>
            </a:r>
            <a:r>
              <a:rPr lang="en-US" dirty="0"/>
              <a:t>(</a:t>
            </a:r>
            <a:r>
              <a:rPr lang="ru-RU" dirty="0"/>
              <a:t>Международной торговой палаты</a:t>
            </a:r>
            <a:r>
              <a:rPr lang="en-US" dirty="0"/>
              <a:t>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/>
              <a:t>Принимая решения о расходах, арбитражный суд может принять во внимание такие обстоятельства, которые он сочтет уместными, </a:t>
            </a:r>
            <a:r>
              <a:rPr lang="ru-RU" sz="4000" dirty="0">
                <a:solidFill>
                  <a:srgbClr val="FF0000"/>
                </a:solidFill>
              </a:rPr>
              <a:t>в том числе степень, в которой каждая сторона провела арбитражное разбирательство в оперативном и экономически эффективном порядке.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443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Раздел</a:t>
            </a:r>
            <a:r>
              <a:rPr lang="sl-SI" dirty="0">
                <a:solidFill>
                  <a:srgbClr val="00B0F0"/>
                </a:solidFill>
              </a:rPr>
              <a:t> 10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ru-RU" sz="4800" dirty="0">
                <a:solidFill>
                  <a:srgbClr val="00B0F0"/>
                </a:solidFill>
              </a:rPr>
              <a:t>Составление арбитражного решения</a:t>
            </a:r>
            <a:endParaRPr lang="sl-SI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331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После завершения устного слушания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arenBoth"/>
            </a:pPr>
            <a:r>
              <a:rPr lang="ru-RU" dirty="0"/>
              <a:t>записки по делу после слушания</a:t>
            </a:r>
            <a:endParaRPr lang="sl-SI" dirty="0"/>
          </a:p>
          <a:p>
            <a:pPr marL="514350" indent="-514350">
              <a:buAutoNum type="arabicParenBoth"/>
            </a:pPr>
            <a:r>
              <a:rPr lang="ru-RU" dirty="0"/>
              <a:t>Заявления о расходах и ответы на заявления о расходах другой Стороны</a:t>
            </a:r>
          </a:p>
          <a:p>
            <a:pPr marL="514350" indent="-514350">
              <a:buAutoNum type="arabicParenBoth"/>
            </a:pPr>
            <a:r>
              <a:rPr lang="ru-RU" dirty="0"/>
              <a:t>Арбитражный суд объявляет разбирательство закрытым</a:t>
            </a:r>
          </a:p>
          <a:p>
            <a:pPr marL="514350" indent="-514350">
              <a:buAutoNum type="arabicParenBoth"/>
            </a:pPr>
            <a:r>
              <a:rPr lang="ru-RU" dirty="0"/>
              <a:t>Обсуждения в рамках арбитража (письменные, устные, видеоконференция).</a:t>
            </a:r>
          </a:p>
          <a:p>
            <a:r>
              <a:rPr lang="ru-RU" dirty="0">
                <a:solidFill>
                  <a:srgbClr val="FF0000"/>
                </a:solidFill>
              </a:rPr>
              <a:t>Чрезвычайно чувствительная стадия арбитража, особенно когда один (ретивый) арбитр понимает, что он меньшинство. Необходимо уделить должное внимание тому, чтобы члены состава арбитража высказали свои аргументы – с другой стороны, не менее важно обеспечить быстрое и эффективное вынесение решения.</a:t>
            </a:r>
            <a:endParaRPr lang="sl-SI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063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807" y="0"/>
            <a:ext cx="6052442" cy="622475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8100"/>
            <a:ext cx="6452207" cy="648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Заблаговременное начало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Начинайте составлять арбитражное решение непосредственно по ходу разбирательства —</a:t>
            </a:r>
          </a:p>
          <a:p>
            <a:pPr marL="0" indent="0">
              <a:buNone/>
            </a:pPr>
            <a:r>
              <a:rPr lang="ru-RU" dirty="0"/>
              <a:t>Относительно «технических деталей» (сведения о сторонах и Арбитражном суде, Арбитражном соглашении, применимом праве…) «процессуальной истории», «краткого изложения позиций сторон», не оспариваемые процессуальные определения….</a:t>
            </a:r>
          </a:p>
          <a:p>
            <a:pPr marL="0" indent="0">
              <a:buNone/>
            </a:pPr>
            <a:r>
              <a:rPr lang="ru-RU" dirty="0"/>
              <a:t>Определите метод работы в рамках состава арбитража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ru-RU" dirty="0"/>
              <a:t>Все решение пишется Председателем состава арбитража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ru-RU" dirty="0"/>
              <a:t>Делегирование определенных вопросов </a:t>
            </a:r>
            <a:r>
              <a:rPr lang="ru-RU" dirty="0" err="1"/>
              <a:t>соарбитрам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45380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Особое мнение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168400"/>
            <a:ext cx="10515600" cy="5511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Недопущение партизанской тактики со стороны одного из арбитров во время обсуждения;</a:t>
            </a:r>
          </a:p>
          <a:p>
            <a:pPr marL="0" indent="0">
              <a:buNone/>
            </a:pPr>
            <a:r>
              <a:rPr lang="ru-RU" dirty="0"/>
              <a:t>Убедитесь, что арбитр, выразивший несогласие, имеет достаточную возможность изложить свою точку зрения, а также убедитесь, чтобы он не сорвал процесс подготовки проекта решения в разумные сроки</a:t>
            </a:r>
          </a:p>
          <a:p>
            <a:pPr marL="0" indent="0">
              <a:buNone/>
            </a:pPr>
            <a:r>
              <a:rPr lang="ru-RU" dirty="0"/>
              <a:t>«Согласие с несогласием»</a:t>
            </a:r>
          </a:p>
          <a:p>
            <a:pPr marL="0" indent="261938">
              <a:buFont typeface="Calibri" panose="020F0502020204030204" pitchFamily="34" charset="0"/>
              <a:buChar char="−"/>
            </a:pPr>
            <a:r>
              <a:rPr lang="ru-RU" dirty="0"/>
              <a:t>Особые мнения могут быть включены уже в арбитражное решение (например: «По мнению большинства…»; «По мнению меньшинства…» в более или менее твердой форме и стиле («альтернативное мнение….», однако большинство состава арбитража не следует ему по следующим причинам…»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ru-RU" dirty="0"/>
              <a:t>Ссылка на альтернативные мнения, возможные различные аргументы уже в самом решении, даже без упоминая о том, что существует особое мнение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ru-RU" dirty="0"/>
              <a:t>Особое мнение (допускается большинством арбитражных правил); каким образом оно должно быть доведены до сведения сторон, кто будет его оглашать…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ru-RU" dirty="0"/>
              <a:t>Стремитесь к тому, чтобы все арбитры, даже несогласный арбитр, подписали решение, однако решение считается действительным, если оно подписано большинством – убедитесь, что переписка, приведшая к решению со-арбитра не подписывать решение, была тщательно задокументирована…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61837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99" y="116042"/>
            <a:ext cx="5369007" cy="562435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908" y="362421"/>
            <a:ext cx="5617592" cy="631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4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Эффективное ведение арбитражного разбирательства арбитром – </a:t>
            </a:r>
            <a:r>
              <a:rPr lang="ru-RU" b="1" dirty="0">
                <a:solidFill>
                  <a:srgbClr val="FF0000"/>
                </a:solidFill>
              </a:rPr>
              <a:t>по отношению к кому?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Взаимоотношения со сторонами</a:t>
            </a:r>
            <a:endParaRPr lang="sl-SI" dirty="0"/>
          </a:p>
          <a:p>
            <a:endParaRPr lang="sl-SI" dirty="0"/>
          </a:p>
          <a:p>
            <a:r>
              <a:rPr lang="ru-RU" dirty="0"/>
              <a:t>Взаимоотношения внутри Арбитражного учреждения (с </a:t>
            </a:r>
            <a:r>
              <a:rPr lang="ru-RU" dirty="0" err="1"/>
              <a:t>соарбитрами</a:t>
            </a:r>
            <a:r>
              <a:rPr lang="ru-RU" dirty="0"/>
              <a:t>)</a:t>
            </a:r>
            <a:endParaRPr lang="sl-SI" dirty="0"/>
          </a:p>
          <a:p>
            <a:endParaRPr lang="sl-SI" dirty="0"/>
          </a:p>
          <a:p>
            <a:r>
              <a:rPr lang="ru-RU" dirty="0"/>
              <a:t>Взаимоотношения с Секретариатом Арбитражного учреждения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08260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арбитражного решения – возможный пример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253496"/>
            <a:ext cx="4444999" cy="537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540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1" y="129236"/>
            <a:ext cx="5613400" cy="642789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58" y="129236"/>
            <a:ext cx="6066242" cy="65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470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4237"/>
            <a:ext cx="5854700" cy="678376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-90723"/>
            <a:ext cx="6108700" cy="68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076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  <a:p>
            <a:pPr marL="0" indent="0" algn="ctr">
              <a:buNone/>
            </a:pPr>
            <a:r>
              <a:rPr lang="ru-RU" sz="4400" b="1" dirty="0"/>
              <a:t>СПАСИБО ЗА ВАШЕ ВНИМАНИЕ!</a:t>
            </a:r>
            <a:endParaRPr lang="sl-SI" sz="4400" b="1" dirty="0"/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marL="0" indent="0" algn="ctr">
              <a:buNone/>
            </a:pPr>
            <a:r>
              <a:rPr lang="ru-RU" dirty="0"/>
              <a:t>ВОПРОСЫ И ОТЗЫВЫ: </a:t>
            </a:r>
            <a:r>
              <a:rPr lang="sl-SI" dirty="0">
                <a:hlinkClick r:id="rId2"/>
              </a:rPr>
              <a:t>ales.galic@pf.uni-lj.si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5697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Эффективное ведение арбитража – </a:t>
            </a:r>
            <a:r>
              <a:rPr lang="ru-RU" b="1" dirty="0">
                <a:solidFill>
                  <a:srgbClr val="FF0000"/>
                </a:solidFill>
              </a:rPr>
              <a:t>в зависимости от стадии разбирательства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600" b="1" dirty="0"/>
              <a:t>Подготовительная стадия</a:t>
            </a:r>
            <a:endParaRPr lang="sl-SI" sz="4600" b="1" dirty="0"/>
          </a:p>
          <a:p>
            <a:pPr>
              <a:buFontTx/>
              <a:buChar char="-"/>
            </a:pPr>
            <a:r>
              <a:rPr lang="ru-RU" dirty="0"/>
              <a:t>определение метода работы в рамках Арбитражного суда</a:t>
            </a:r>
          </a:p>
          <a:p>
            <a:pPr>
              <a:buFontTx/>
              <a:buChar char="-"/>
            </a:pPr>
            <a:r>
              <a:rPr lang="ru-RU" dirty="0"/>
              <a:t>конференция по управлению арбитражными делами</a:t>
            </a:r>
          </a:p>
          <a:p>
            <a:pPr>
              <a:buFontTx/>
              <a:buChar char="-"/>
            </a:pPr>
            <a:r>
              <a:rPr lang="ru-RU" dirty="0"/>
              <a:t>установление процессуального графика</a:t>
            </a:r>
          </a:p>
          <a:p>
            <a:pPr>
              <a:buFontTx/>
              <a:buChar char="-"/>
            </a:pPr>
            <a:r>
              <a:rPr lang="ru-RU" dirty="0"/>
              <a:t>определение вопросов процедурного характера (Процедурное постановление № 1);</a:t>
            </a:r>
          </a:p>
          <a:p>
            <a:pPr>
              <a:buFontTx/>
              <a:buChar char="-"/>
            </a:pPr>
            <a:r>
              <a:rPr lang="ru-RU" dirty="0"/>
              <a:t>вопросы, связанные с подготовкой и представлением доказательств (в частности, свидетельских показаний и экспертных заключений)</a:t>
            </a:r>
            <a:endParaRPr lang="sl-SI" dirty="0"/>
          </a:p>
          <a:p>
            <a:pPr marL="0" indent="0">
              <a:buNone/>
            </a:pPr>
            <a:r>
              <a:rPr lang="ru-RU" sz="3800" b="1" dirty="0"/>
              <a:t>Устное слушание</a:t>
            </a:r>
            <a:endParaRPr lang="sl-SI" sz="3800" b="1" dirty="0"/>
          </a:p>
          <a:p>
            <a:pPr>
              <a:buFontTx/>
              <a:buChar char="-"/>
            </a:pPr>
            <a:r>
              <a:rPr lang="ru-RU" dirty="0"/>
              <a:t>подготовка (контрольный список перед проведением слушания, организационная конференция перед слушанием…)</a:t>
            </a:r>
          </a:p>
          <a:p>
            <a:pPr>
              <a:buFontTx/>
              <a:buChar char="-"/>
            </a:pPr>
            <a:r>
              <a:rPr lang="ru-RU" dirty="0"/>
              <a:t>проведение слушания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ru-RU" sz="3800" b="1" dirty="0"/>
              <a:t>Стадия после завершения слушаний</a:t>
            </a:r>
            <a:endParaRPr lang="sl-SI" sz="3800" b="1" dirty="0"/>
          </a:p>
          <a:p>
            <a:pPr marL="0" indent="0">
              <a:buNone/>
            </a:pPr>
            <a:r>
              <a:rPr lang="sl-SI" dirty="0"/>
              <a:t>- </a:t>
            </a:r>
            <a:r>
              <a:rPr lang="ru-RU" dirty="0"/>
              <a:t>Записки по делу после слушания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- </a:t>
            </a:r>
            <a:r>
              <a:rPr lang="ru-RU" dirty="0"/>
              <a:t>обсуждения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- </a:t>
            </a:r>
            <a:r>
              <a:rPr lang="ru-RU" dirty="0"/>
              <a:t>составление арбитражного решения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- </a:t>
            </a:r>
            <a:r>
              <a:rPr lang="ru-RU" dirty="0"/>
              <a:t>Решения по (арбитражным) расходам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45239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Эффективное ведение арбитражного разбирательства– </a:t>
            </a:r>
            <a:r>
              <a:rPr lang="ru-RU" sz="4200" b="1" dirty="0">
                <a:solidFill>
                  <a:srgbClr val="FF0000"/>
                </a:solidFill>
              </a:rPr>
              <a:t>на основе сотрудничества или властных полномочий?</a:t>
            </a:r>
            <a:endParaRPr lang="sl-SI" sz="4200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Арбитры должны:</a:t>
            </a:r>
            <a:endParaRPr lang="sl-SI" b="1" dirty="0"/>
          </a:p>
          <a:p>
            <a:endParaRPr lang="sl-SI" dirty="0"/>
          </a:p>
          <a:p>
            <a:pPr algn="just">
              <a:buNone/>
            </a:pPr>
            <a:r>
              <a:rPr lang="ru-RU" dirty="0"/>
              <a:t>- стремиться к созданию и поддержанию атмосферы сотрудничества, взаимного уважения и  доброжелательности со Сторонами и адвокатами Сторон;</a:t>
            </a:r>
          </a:p>
          <a:p>
            <a:pPr algn="just">
              <a:buFont typeface="Calibri" panose="020F0502020204030204" pitchFamily="34" charset="0"/>
              <a:buChar char="⁻"/>
            </a:pPr>
            <a:r>
              <a:rPr lang="ru-RU" dirty="0"/>
              <a:t>всегда заслушивать мнение Сторон о предлагаемых мерах по ведению дела и, по возможности, стремиться к достижению согласия Сторон на предлагаемые меры.</a:t>
            </a:r>
            <a:endParaRPr lang="sl-SI" dirty="0"/>
          </a:p>
          <a:p>
            <a:pPr marL="0" indent="0" algn="just">
              <a:buNone/>
            </a:pPr>
            <a:endParaRPr lang="sl-SI" b="1" dirty="0"/>
          </a:p>
          <a:p>
            <a:pPr algn="just">
              <a:buFontTx/>
              <a:buChar char="-"/>
            </a:pPr>
            <a:r>
              <a:rPr lang="ru-RU" sz="2700" b="1" dirty="0"/>
              <a:t>При этом арбитры должны уведомить Стороны о:</a:t>
            </a:r>
          </a:p>
          <a:p>
            <a:pPr algn="just">
              <a:buFontTx/>
              <a:buChar char="-"/>
            </a:pPr>
            <a:r>
              <a:rPr lang="ru-RU" dirty="0"/>
              <a:t>необходимости </a:t>
            </a:r>
            <a:r>
              <a:rPr lang="ru-RU"/>
              <a:t>соблюдения Правил;</a:t>
            </a:r>
            <a:endParaRPr lang="ru-RU" dirty="0"/>
          </a:p>
          <a:p>
            <a:pPr algn="just">
              <a:buFontTx/>
              <a:buChar char="-"/>
            </a:pPr>
            <a:r>
              <a:rPr lang="ru-RU" dirty="0"/>
              <a:t>том, что при отсутствии согласия сторон Состав арбитража имеет право решать процессуальные вопросы и обеспечивать эффективное и своевременное рассмотрение дела,  а также предотвращать любые злоупотребления правами;</a:t>
            </a:r>
          </a:p>
          <a:p>
            <a:pPr algn="just">
              <a:buFontTx/>
              <a:buChar char="-"/>
            </a:pPr>
            <a:r>
              <a:rPr lang="ru-RU" dirty="0"/>
              <a:t>наличии санкций, которые могут быть наложены за нарушение правил или злоупотребление правами;</a:t>
            </a:r>
          </a:p>
          <a:p>
            <a:pPr algn="just">
              <a:buFontTx/>
              <a:buChar char="-"/>
            </a:pPr>
            <a:r>
              <a:rPr lang="ru-RU" dirty="0"/>
              <a:t>том, что в случае необходимости состав арбитража не будет воздерживаться от применения таких санкций.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2901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8714" cy="1325563"/>
          </a:xfrm>
        </p:spPr>
        <p:txBody>
          <a:bodyPr>
            <a:noAutofit/>
          </a:bodyPr>
          <a:lstStyle/>
          <a:p>
            <a:r>
              <a:rPr lang="ru-RU" sz="3000" dirty="0"/>
              <a:t>Эффективное ведение арбитражного разбирательства </a:t>
            </a:r>
            <a:r>
              <a:rPr lang="sl-SI" sz="3000" dirty="0"/>
              <a:t>– </a:t>
            </a:r>
            <a:r>
              <a:rPr lang="ru-RU" sz="3000" dirty="0"/>
              <a:t> </a:t>
            </a:r>
            <a:r>
              <a:rPr lang="ru-RU" sz="3000" b="1" dirty="0">
                <a:solidFill>
                  <a:srgbClr val="FF0000"/>
                </a:solidFill>
              </a:rPr>
              <a:t>жесткий (фиксированный и заранее определенный) процессуальный порядок или индивидуальный подход к конкретному делу</a:t>
            </a:r>
            <a:endParaRPr lang="sl-SI" sz="3000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Одной из основных привлекательных сторон международного арбитража является гибкость процесса, который может быть адаптирован в соответствии с конкретными потребностями сторон и особыми обстоятельствами каждого спора. </a:t>
            </a:r>
          </a:p>
          <a:p>
            <a:pPr marL="0" indent="0" algn="just">
              <a:buNone/>
            </a:pPr>
            <a:r>
              <a:rPr lang="ru-RU" dirty="0"/>
              <a:t>Большинство законов и правил об арбитраже отражают эту гибкость и не предписывают, каким образом следует осуществлять данную процедуру. </a:t>
            </a:r>
          </a:p>
          <a:p>
            <a:pPr marL="0" indent="0" algn="just">
              <a:buNone/>
            </a:pPr>
            <a:r>
              <a:rPr lang="ru-RU" dirty="0"/>
              <a:t>Вместо этого они в основном подтверждают, что, при отсутствии соглашения между сторонами об обратном, арбитры обладают широкими дискреционными полномочиями в определении процедуры, подходящей для конкретного арбитражного разбирательства, при условии обеспечения беспристрастного отношения ко всем сторонам и предоставления им справедливой возможности изложить свои аргументы.</a:t>
            </a:r>
          </a:p>
          <a:p>
            <a:pPr marL="0" indent="0" algn="just">
              <a:buNone/>
            </a:pPr>
            <a:r>
              <a:rPr lang="sl-SI" dirty="0"/>
              <a:t>	</a:t>
            </a:r>
            <a:r>
              <a:rPr lang="ru-RU" dirty="0"/>
              <a:t> </a:t>
            </a:r>
            <a:r>
              <a:rPr lang="ru-RU" dirty="0">
                <a:solidFill>
                  <a:srgbClr val="00B0F0"/>
                </a:solidFill>
              </a:rPr>
              <a:t>Управление арбитражем и процедурные постановления Королевского института арбитров</a:t>
            </a:r>
            <a:endParaRPr lang="sl-SI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3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4376</Words>
  <Application>Microsoft Office PowerPoint</Application>
  <PresentationFormat>Widescreen</PresentationFormat>
  <Paragraphs>349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Officeova tema</vt:lpstr>
      <vt:lpstr>ЭФФЕКТИВНОЕ ВЕДЕНИЕ АРБИТРАЖНОГО РАЗБИРАТЕЛЬСТВА </vt:lpstr>
      <vt:lpstr>Рекомендуемые материалы для чтения</vt:lpstr>
      <vt:lpstr>Содержание</vt:lpstr>
      <vt:lpstr>Раздел 1:</vt:lpstr>
      <vt:lpstr>Эффективное ведение арбитражного разбирательства – с чьей точки зрения?</vt:lpstr>
      <vt:lpstr>Эффективное ведение арбитражного разбирательства арбитром – по отношению к кому?</vt:lpstr>
      <vt:lpstr>Эффективное ведение арбитража – в зависимости от стадии разбирательства</vt:lpstr>
      <vt:lpstr>Эффективное ведение арбитражного разбирательства– на основе сотрудничества или властных полномочий?</vt:lpstr>
      <vt:lpstr>Эффективное ведение арбитражного разбирательства –  жесткий (фиксированный и заранее определенный) процессуальный порядок или индивидуальный подход к конкретному делу</vt:lpstr>
      <vt:lpstr>Раздел 2 </vt:lpstr>
      <vt:lpstr>Заблаговременное начало!!</vt:lpstr>
      <vt:lpstr>Заблаговременное начало (2)</vt:lpstr>
      <vt:lpstr>Заблаговременное начало (3)</vt:lpstr>
      <vt:lpstr>Раздел 3</vt:lpstr>
      <vt:lpstr>Арбитражный суд должен обеспечить сторонам возможность:</vt:lpstr>
      <vt:lpstr>«Суд знает закон» : Общая тенденция: Рекомендации Ассоциации международного права (2015 г.)</vt:lpstr>
      <vt:lpstr>Полная или разумная возможность быть заслушанным Каждая или соответствующая стадия разбирательства</vt:lpstr>
      <vt:lpstr>Раздел 4</vt:lpstr>
      <vt:lpstr>Пример:</vt:lpstr>
      <vt:lpstr>Раздел 5 </vt:lpstr>
      <vt:lpstr>PowerPoint Presentation</vt:lpstr>
      <vt:lpstr>Вопросы, которые должны быть включены в первое процедурное постановление – возможный пример</vt:lpstr>
      <vt:lpstr>PowerPoint Presentation</vt:lpstr>
      <vt:lpstr>Уведомления в арбитражный суд – в случаях, когда арбитражное учреждение не участвует в вручении и получении документов</vt:lpstr>
      <vt:lpstr>Уведомление Сторон:</vt:lpstr>
      <vt:lpstr>РАСЧЕТ СРОКОВ</vt:lpstr>
      <vt:lpstr>Процедурные постановления</vt:lpstr>
      <vt:lpstr>Особенности, касающиеся языка арбитража</vt:lpstr>
      <vt:lpstr>Письменные представления</vt:lpstr>
      <vt:lpstr>Стенограммы слушаний</vt:lpstr>
      <vt:lpstr>Заявления после слушания и прекращение разбирательства</vt:lpstr>
      <vt:lpstr>Примирение / содействие урегулированию</vt:lpstr>
      <vt:lpstr>Другие возможные вопросы, которые необходимо решить</vt:lpstr>
      <vt:lpstr>Раздел 6</vt:lpstr>
      <vt:lpstr>Общее положение в Первом процедурном постановлении: Вдохновение Правилами МАЮ о доказательствах</vt:lpstr>
      <vt:lpstr>Документальные доказательства – вопросы, которые должны быть определены в Первом процедурном постановлении</vt:lpstr>
      <vt:lpstr>Пример составления Первого процедурного постановления (где уже оговорено, что документы должны быть представлены вместе с заявлениями Сторон, упомянутыми в Предварительном графике)</vt:lpstr>
      <vt:lpstr>Пример составления (продолжение)…</vt:lpstr>
      <vt:lpstr>ПРЕДСТАВЛЕНИЕ ДОКУМЕНТОВ, ИМЕЮЩИХСЯ В РАСПОРЯЖЕНИИ ПРОТИВОПОЛОЖНОЙ СТОРОНЫ </vt:lpstr>
      <vt:lpstr>Свидетели – вопросы, которые должны быть определены в Первом процедурном постановлении</vt:lpstr>
      <vt:lpstr>Допрос свидетелей в ходе устного слушания</vt:lpstr>
      <vt:lpstr>Заключения экспертов – вопросы, которые должны быть определены в Первом процедурном постановлении</vt:lpstr>
      <vt:lpstr>Раздел 7   </vt:lpstr>
      <vt:lpstr>БИФУРКАЦИЯ</vt:lpstr>
      <vt:lpstr>Вопросы, которые необходимо учитывать в случае бифуркации</vt:lpstr>
      <vt:lpstr>Раздел 8 </vt:lpstr>
      <vt:lpstr>Устное слушание</vt:lpstr>
      <vt:lpstr>Место проведения и организация: на усмотрение Арбитражного учреждения или Состава арбитража/Сторон</vt:lpstr>
      <vt:lpstr>Контрольный список до слушания: полезный инструмент для обеспечения рассмотрения важных процедурных вопросов до начала слушания по существу</vt:lpstr>
      <vt:lpstr>PowerPoint Presentation</vt:lpstr>
      <vt:lpstr>Раздел 9 </vt:lpstr>
      <vt:lpstr>Четкие, предсказуемые и соразмерные санкции</vt:lpstr>
      <vt:lpstr>Статья 38(5) Арбитражного регламента ICC (Международной торговой палаты)</vt:lpstr>
      <vt:lpstr>Раздел 10</vt:lpstr>
      <vt:lpstr>После завершения устного слушания</vt:lpstr>
      <vt:lpstr>PowerPoint Presentation</vt:lpstr>
      <vt:lpstr>Заблаговременное начало</vt:lpstr>
      <vt:lpstr>Особое мнение</vt:lpstr>
      <vt:lpstr>PowerPoint Presentation</vt:lpstr>
      <vt:lpstr>Структура арбитражного решения – возможный пример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Galič, Aleš</dc:creator>
  <cp:lastModifiedBy>Radost TOFTISOVA</cp:lastModifiedBy>
  <cp:revision>62</cp:revision>
  <cp:lastPrinted>2022-09-06T08:00:04Z</cp:lastPrinted>
  <dcterms:created xsi:type="dcterms:W3CDTF">2022-09-02T09:38:40Z</dcterms:created>
  <dcterms:modified xsi:type="dcterms:W3CDTF">2022-09-28T09:06:51Z</dcterms:modified>
</cp:coreProperties>
</file>